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7FFFF249_7A037DD9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64"/>
  </p:notesMasterIdLst>
  <p:handoutMasterIdLst>
    <p:handoutMasterId r:id="rId65"/>
  </p:handoutMasterIdLst>
  <p:sldIdLst>
    <p:sldId id="2147480119" r:id="rId5"/>
    <p:sldId id="2147480121" r:id="rId6"/>
    <p:sldId id="2147479921" r:id="rId7"/>
    <p:sldId id="2147480137" r:id="rId8"/>
    <p:sldId id="2147480123" r:id="rId9"/>
    <p:sldId id="2147480135" r:id="rId10"/>
    <p:sldId id="2147480136" r:id="rId11"/>
    <p:sldId id="2147480127" r:id="rId12"/>
    <p:sldId id="2147480134" r:id="rId13"/>
    <p:sldId id="2147480055" r:id="rId14"/>
    <p:sldId id="2147480130" r:id="rId15"/>
    <p:sldId id="2147480120" r:id="rId16"/>
    <p:sldId id="2147480075" r:id="rId17"/>
    <p:sldId id="2147480122" r:id="rId18"/>
    <p:sldId id="2147480117" r:id="rId19"/>
    <p:sldId id="2147480102" r:id="rId20"/>
    <p:sldId id="2147480108" r:id="rId21"/>
    <p:sldId id="2147479969" r:id="rId22"/>
    <p:sldId id="2147479965" r:id="rId23"/>
    <p:sldId id="2147480109" r:id="rId24"/>
    <p:sldId id="2147479983" r:id="rId25"/>
    <p:sldId id="2147480112" r:id="rId26"/>
    <p:sldId id="2147479981" r:id="rId27"/>
    <p:sldId id="2147479971" r:id="rId28"/>
    <p:sldId id="2147479974" r:id="rId29"/>
    <p:sldId id="2147480039" r:id="rId30"/>
    <p:sldId id="2147479979" r:id="rId31"/>
    <p:sldId id="2147480079" r:id="rId32"/>
    <p:sldId id="2147480084" r:id="rId33"/>
    <p:sldId id="2147480016" r:id="rId34"/>
    <p:sldId id="2147480124" r:id="rId35"/>
    <p:sldId id="2147480021" r:id="rId36"/>
    <p:sldId id="2147480023" r:id="rId37"/>
    <p:sldId id="2147480025" r:id="rId38"/>
    <p:sldId id="2147480110" r:id="rId39"/>
    <p:sldId id="2147480030" r:id="rId40"/>
    <p:sldId id="2147480029" r:id="rId41"/>
    <p:sldId id="2147479956" r:id="rId42"/>
    <p:sldId id="2147479957" r:id="rId43"/>
    <p:sldId id="2147479958" r:id="rId44"/>
    <p:sldId id="2147479987" r:id="rId45"/>
    <p:sldId id="2147479988" r:id="rId46"/>
    <p:sldId id="2147479961" r:id="rId47"/>
    <p:sldId id="2147479962" r:id="rId48"/>
    <p:sldId id="2147480078" r:id="rId49"/>
    <p:sldId id="2147479964" r:id="rId50"/>
    <p:sldId id="2147480076" r:id="rId51"/>
    <p:sldId id="2147480036" r:id="rId52"/>
    <p:sldId id="2147479991" r:id="rId53"/>
    <p:sldId id="2147479992" r:id="rId54"/>
    <p:sldId id="2147480002" r:id="rId55"/>
    <p:sldId id="2147480054" r:id="rId56"/>
    <p:sldId id="2147480114" r:id="rId57"/>
    <p:sldId id="2147480080" r:id="rId58"/>
    <p:sldId id="2147480118" r:id="rId59"/>
    <p:sldId id="2147480129" r:id="rId60"/>
    <p:sldId id="2147480034" r:id="rId61"/>
    <p:sldId id="2147480035" r:id="rId62"/>
    <p:sldId id="2147479792" r:id="rId63"/>
  </p:sldIdLst>
  <p:sldSz cx="12192000" cy="6858000"/>
  <p:notesSz cx="6858000" cy="9144000"/>
  <p:embeddedFontLst>
    <p:embeddedFont>
      <p:font typeface="Open Sans" panose="020B0606030504020204" pitchFamily="34" charset="0"/>
      <p:regular r:id="rId66"/>
      <p:bold r:id="rId67"/>
      <p:italic r:id="rId68"/>
      <p:boldItalic r:id="rId69"/>
    </p:embeddedFont>
    <p:embeddedFont>
      <p:font typeface="Open Sans ExtraBold" panose="020B0906030804020204" pitchFamily="34" charset="0"/>
      <p:bold r:id="rId70"/>
      <p:italic r:id="rId71"/>
      <p:boldItalic r:id="rId72"/>
    </p:embeddedFont>
    <p:embeddedFont>
      <p:font typeface="Segoe Sans Text" pitchFamily="2" charset="0"/>
      <p:regular r:id="rId73"/>
      <p:bold r:id="rId74"/>
    </p:embeddedFont>
    <p:embeddedFont>
      <p:font typeface="Segoe UI" panose="020B0502040204020203" pitchFamily="34" charset="0"/>
      <p:regular r:id="rId75"/>
      <p:bold r:id="rId76"/>
      <p:italic r:id="rId77"/>
      <p:boldItalic r:id="rId7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slides" id="{CC6D998F-8638-2B45-8A88-3754DC47C9D2}">
          <p14:sldIdLst>
            <p14:sldId id="2147480119"/>
            <p14:sldId id="2147480121"/>
            <p14:sldId id="2147479921"/>
            <p14:sldId id="2147480137"/>
            <p14:sldId id="2147480123"/>
            <p14:sldId id="2147480135"/>
            <p14:sldId id="2147480136"/>
            <p14:sldId id="2147480127"/>
            <p14:sldId id="2147480134"/>
            <p14:sldId id="2147480055"/>
          </p14:sldIdLst>
        </p14:section>
        <p14:section name="Title slides" id="{6BEBC51B-B88B-4AE4-8478-0F95EE84F165}">
          <p14:sldIdLst>
            <p14:sldId id="2147480130"/>
            <p14:sldId id="2147480120"/>
          </p14:sldIdLst>
        </p14:section>
        <p14:section name="Agenda" id="{194114FB-11A9-460A-BA65-6CA85323C1BD}">
          <p14:sldIdLst>
            <p14:sldId id="2147480075"/>
            <p14:sldId id="2147480122"/>
            <p14:sldId id="2147480117"/>
          </p14:sldIdLst>
        </p14:section>
        <p14:section name="1 - Section slide options" id="{1588D2DD-7526-4E2A-805C-721F64D91A8E}">
          <p14:sldIdLst>
            <p14:sldId id="2147480102"/>
            <p14:sldId id="2147480108"/>
          </p14:sldIdLst>
        </p14:section>
        <p14:section name="2 - Headline only slides" id="{D1C1D983-152B-C840-9473-185250523AC9}">
          <p14:sldIdLst>
            <p14:sldId id="2147479969"/>
            <p14:sldId id="2147479965"/>
          </p14:sldIdLst>
        </p14:section>
        <p14:section name="3 - Content slides" id="{93CA586B-067E-FD48-9DD1-5E50DEAEC65A}">
          <p14:sldIdLst>
            <p14:sldId id="2147480109"/>
            <p14:sldId id="2147479983"/>
            <p14:sldId id="2147480112"/>
            <p14:sldId id="2147479981"/>
            <p14:sldId id="2147479971"/>
            <p14:sldId id="2147479974"/>
            <p14:sldId id="2147480039"/>
            <p14:sldId id="2147479979"/>
            <p14:sldId id="2147480079"/>
            <p14:sldId id="2147480084"/>
          </p14:sldIdLst>
        </p14:section>
        <p14:section name="4 - Demo speaker intro slides" id="{400F4C69-B841-7448-8A82-665672F2D72B}">
          <p14:sldIdLst>
            <p14:sldId id="2147480016"/>
            <p14:sldId id="2147480124"/>
          </p14:sldIdLst>
        </p14:section>
        <p14:section name="5 - Demo slides" id="{8EC57211-9920-4340-B841-30BAD39AE38B}">
          <p14:sldIdLst>
            <p14:sldId id="2147480021"/>
            <p14:sldId id="2147480023"/>
            <p14:sldId id="2147480025"/>
          </p14:sldIdLst>
        </p14:section>
        <p14:section name="6 - Charts &amp; Graphs" id="{4B4F26A0-E863-F444-8484-43A5A4C8AF97}">
          <p14:sldIdLst>
            <p14:sldId id="2147480110"/>
            <p14:sldId id="2147480030"/>
            <p14:sldId id="2147480029"/>
            <p14:sldId id="2147479956"/>
            <p14:sldId id="2147479957"/>
            <p14:sldId id="2147479958"/>
            <p14:sldId id="2147479987"/>
            <p14:sldId id="2147479988"/>
          </p14:sldIdLst>
        </p14:section>
        <p14:section name="7 - Icons in use" id="{705D723E-E42C-F44A-B8DF-6A7F764AB4AB}">
          <p14:sldIdLst>
            <p14:sldId id="2147479961"/>
            <p14:sldId id="2147479962"/>
            <p14:sldId id="2147480078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36"/>
            <p14:sldId id="2147479991"/>
            <p14:sldId id="2147479992"/>
            <p14:sldId id="2147480002"/>
            <p14:sldId id="2147480054"/>
          </p14:sldIdLst>
        </p14:section>
        <p14:section name="9 - Quote slides" id="{B01A77B5-8462-45FD-B993-08F7F3659690}">
          <p14:sldIdLst>
            <p14:sldId id="2147480114"/>
            <p14:sldId id="2147480080"/>
          </p14:sldIdLst>
        </p14:section>
        <p14:section name="10 - Closing slides" id="{1E7AC317-C1C3-BF4A-95B2-52EB01762F53}">
          <p14:sldIdLst>
            <p14:sldId id="2147480118"/>
            <p14:sldId id="2147480129"/>
          </p14:sldIdLst>
        </p14:section>
        <p14:section name="11 - Icons for use" id="{C2F20541-B464-B145-886A-A824BE6EDF45}">
          <p14:sldIdLst>
            <p14:sldId id="2147480034"/>
            <p14:sldId id="2147480035"/>
            <p14:sldId id="2147479792"/>
          </p14:sldIdLst>
        </p14:section>
        <p14:section name="12 - Blank slides" id="{250BA7C2-9498-7B41-8CE8-71A94990B69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63421D-4321-9136-2CF8-BA861CB3CFB1}" name="Kassi Coronado (24 Seven LLC)" initials="KC" userId="S::v-kcoronado@microsoft.com::cd33be6b-f911-4a28-b933-ff482ff39df5" providerId="AD"/>
  <p188:author id="{FC935A45-66CB-9E4B-9E52-96F39A49F272}" name="Vega, Andrea" initials="VA" userId="S::avega_aquent.com#ext#@microsoft.onmicrosoft.com::8f5454d2-9ac1-4af3-8ec9-3aa518324a31" providerId="AD"/>
  <p188:author id="{CC33D747-781C-630E-E85C-AAD89A814E8C}" name="Leandra Thorne (AQUENT LLC)" initials="" userId="S::v-lthorne@microsoft.com::e27b9184-cf58-4272-b161-6af4edbe7f1e" providerId="AD"/>
  <p188:author id="{A6078E91-61C9-94C8-0EDE-1D319A755405}" name="Safia Abdalla" initials="SA" userId="S::safia@microsoft.com::cd0d7893-f0fc-428d-b08a-e70de45f1b26" providerId="AD"/>
  <p188:author id="{C34BCEA6-9E00-2E81-8DF9-1754802D1AB5}" name="Luke Reardon (Spur Reply LLC)" initials="LR" userId="S::v-lukreardon@microsoft.com::78872b29-80a1-4d1c-8370-1e71cbfb1f56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A1E8"/>
    <a:srgbClr val="C914BA"/>
    <a:srgbClr val="B01EC5"/>
    <a:srgbClr val="403BDF"/>
    <a:srgbClr val="8D28CF"/>
    <a:srgbClr val="C316BA"/>
    <a:srgbClr val="9D25CA"/>
    <a:srgbClr val="8A19C2"/>
    <a:srgbClr val="6624CD"/>
    <a:srgbClr val="512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38E7B4-AECC-0241-B141-4C45AC159032}" v="3" dt="2024-11-11T23:22:49.717"/>
    <p1510:client id="{E1F51302-93C0-B74C-AE17-8D092BF79AB4}" v="19" dt="2024-11-12T17:06:39.7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9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80" Type="http://schemas.openxmlformats.org/officeDocument/2006/relationships/presProps" Target="presProps.xml"/><Relationship Id="rId85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.fntdata"/><Relationship Id="rId61" Type="http://schemas.openxmlformats.org/officeDocument/2006/relationships/slide" Target="slides/slide57.xml"/><Relationship Id="rId8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F7-7C45-95BD-5DCEAED3D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F7-7C45-95BD-5DCEAED3DD2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F7-7C45-95BD-5DCEAED3D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4925">
              <a:noFill/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rgbClr val="B2A1E8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FFFF249_7A037D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A957DB-3F8D-1847-AB57-353800C77D82}" authorId="{A6078E91-61C9-94C8-0EDE-1D319A755405}" status="resolved" created="2024-10-31T00:06:07.27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47049177" sldId="2147480137"/>
      <ac:spMk id="7" creationId="{48624B27-1227-477B-7D56-CEC80BC01478}"/>
    </ac:deMkLst>
    <p188:txBody>
      <a:bodyPr/>
      <a:lstStyle/>
      <a:p>
        <a:r>
          <a:rPr lang="en-US"/>
          <a:t>[@Mike Kistler]: Do we want to go ahead and say XML doc support is in preview?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11/25/2024 8:00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11/25/2024 7:59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Mike == Intro the talk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7:59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33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002E7-56E0-B588-0809-F9A0AB967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6E0C4-5D88-4DEE-4315-253F2BBB3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B7CD9-CDF5-E9EC-1508-ABB488AA1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D5BE926-C178-14EA-B099-0CDD1EE4E0C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FBFEB-4F78-4547-44ED-537A24C811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830ADC-2149-3175-025A-C7B9D655A0B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7:59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CF90E-CD03-3E38-CAA3-3991815AD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06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8:00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8:00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1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11/25/2024 8:00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Introduces ourselves!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7:59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1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(2 minutes) Mike == Walk through of the content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7:59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61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Mike: What is </a:t>
            </a:r>
            <a:r>
              <a:rPr lang="en-US" err="1"/>
              <a:t>OpenAPI</a:t>
            </a:r>
            <a:r>
              <a:rPr lang="en-US"/>
              <a:t> + built in support in .NET 9</a:t>
            </a:r>
          </a:p>
          <a:p>
            <a:r>
              <a:rPr lang="en-US"/>
              <a:t>Safia: Native AoT friendly</a:t>
            </a:r>
          </a:p>
          <a:p>
            <a:r>
              <a:rPr lang="en-US"/>
              <a:t>Mike: Metadata</a:t>
            </a:r>
          </a:p>
          <a:p>
            <a:r>
              <a:rPr lang="en-US"/>
              <a:t>Safia: Customization with transformers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7:59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4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8 -10 minutes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7:59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88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4FB2-7717-C64B-DB7A-18D71B7CC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DF5048-142E-C306-2D8E-9D25DC4D9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B3599-63DA-CF7C-F8CA-6CDB65806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8 -10 minutes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01915C6-BA94-3334-17FC-B02C5CC33BA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B6CB2-99BC-AF41-22C2-95F9C24A74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FB018C-5A05-9B00-F6DC-993A8E736C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7:59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5C48B-34D8-8861-1114-643C912CD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1B80F-25D8-C624-6214-502A9624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AC907-58D7-F1E2-2920-7089C323FA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38726B-0FAB-FC5E-D483-84D647116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8 -10 minutes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EAF4F43-3CFF-704F-3266-3A00AC9EA4D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BFE98-F2DE-F619-8490-30A2FA7F48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99D9CC-012F-2E3A-4462-709B8097C61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7:59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2DA09-FD9E-A21E-8881-A771DDB99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00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6 – 8 minute range (Safia)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7:59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2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11/25/2024 7:59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8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purple background&#10;&#10;Description automatically generated">
            <a:extLst>
              <a:ext uri="{FF2B5EF4-FFF2-40B4-BE49-F238E27FC236}">
                <a16:creationId xmlns:a16="http://schemas.microsoft.com/office/drawing/2014/main" id="{9EC24759-7464-C6B7-9792-89C064184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2029789"/>
            <a:ext cx="12199747" cy="482639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C041-532F-F43B-E56A-D11D70FAF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D7AE4CB-4BC7-3659-5E28-0484F77A1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6AA99-1297-12FD-081B-24CFF550E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8DE64F1-DF22-E589-8C11-ACD55B9D7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45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57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78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43DD3C-EF39-7D63-6E80-000308716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7C40130-58B8-AAEF-0A32-6EC8DAE77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34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2731B-8354-7EF5-645C-6A15D1B14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620E8-F1EC-5C81-27C7-D07C4CC88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8B521DC-FCFC-AA5C-BB30-40A68EF5B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8" y="2225047"/>
            <a:ext cx="4448427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2" y="3405030"/>
            <a:ext cx="5046645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992966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5" y="2814514"/>
            <a:ext cx="3923723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25000">
                <a:schemeClr val="accent2"/>
              </a:gs>
              <a:gs pos="63000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8" y="3995552"/>
            <a:ext cx="2837179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76EA7-55DD-7A4E-0E59-9006E89A8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952D33F-DC45-A4BA-37E7-8124B975E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412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713C9-B45C-A1D1-2680-F6C4780CA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ED0F27B-6FD7-DAAB-45DB-AC3D37480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6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gradFill flip="none" rotWithShape="1">
          <a:gsLst>
            <a:gs pos="85000">
              <a:schemeClr val="bg1"/>
            </a:gs>
            <a:gs pos="70000">
              <a:schemeClr val="bg1"/>
            </a:gs>
            <a:gs pos="40000">
              <a:srgbClr val="9C89E7"/>
            </a:gs>
            <a:gs pos="32000">
              <a:srgbClr val="7F66E0"/>
            </a:gs>
            <a:gs pos="19000">
              <a:srgbClr val="6546D9"/>
            </a:gs>
            <a:gs pos="47000">
              <a:srgbClr val="CEC4F3"/>
            </a:gs>
            <a:gs pos="13000">
              <a:srgbClr val="5633D5"/>
            </a:gs>
            <a:gs pos="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robot in space&#10;&#10;Description automatically generated">
            <a:extLst>
              <a:ext uri="{FF2B5EF4-FFF2-40B4-BE49-F238E27FC236}">
                <a16:creationId xmlns:a16="http://schemas.microsoft.com/office/drawing/2014/main" id="{9BABC30B-38E4-657A-DE90-64F92FF3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19" y="-10708"/>
            <a:ext cx="12211034" cy="6868707"/>
          </a:xfrm>
          <a:prstGeom prst="rect">
            <a:avLst/>
          </a:prstGeom>
          <a:noFill/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ed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C8529-E697-C779-911F-2EAE00ABD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ECFAA84-EEA6-8DBB-7C4D-C94FCA523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1463520"/>
            <a:ext cx="7307582" cy="1263966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3EE21699-2E7B-D11E-CB54-C8DE57873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3013350"/>
            <a:ext cx="7307582" cy="331770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3" name="Rounded Rectangle 2">
            <a:extLst>
              <a:ext uri="{FF2B5EF4-FFF2-40B4-BE49-F238E27FC236}">
                <a16:creationId xmlns:a16="http://schemas.microsoft.com/office/drawing/2014/main" id="{61E8D7CC-F04F-3221-C8E7-BAA5D73B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4367983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FEB3664-78E6-0581-0128-912A24E5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3381738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3FC8617E-9EA2-8C56-BF9F-C0DE064C0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5334634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897" y="3550865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4719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002ECEE-477F-7C0F-7637-F359AC1556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8491" y="3547419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1687FED-80AC-D2C2-5F10-C3866BA17C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9567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8F7E301-3241-A793-8E50-0C46BA58C6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0540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E4F3366-E466-F280-A01F-D4CD51F17A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19263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D9F10BBD-64C7-7999-4540-62B34083C4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0235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84CBE9D3-8223-8676-BFED-E7F20A86AC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73897" y="454120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9F47264A-C292-DDE5-5B8A-C03D1828EB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73897" y="551238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6059E30-1AE7-8000-A01F-AF05F6CCA3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58491" y="4531561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8CDFCB61-9790-C554-CED4-EFD4BC843F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58491" y="5500205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95FA03A-4709-09EB-3EF7-5E45713435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4719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9BC2615-95A0-0D90-64E4-934D87DFCB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567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AD44E6B-2226-267A-C1B7-AC481D3768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0540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F89A978-BB55-928A-3D50-E33229CCE8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9263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CA598A1-BB42-FC51-A835-57B109B2B6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10235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3175550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CE14285C-CEF9-206F-D327-EC97E6888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2227"/>
            <a:ext cx="12191999" cy="482639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0" y="0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719478DA-0DD7-5CE3-C2F1-F5D2C8A2D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924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 side by s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E3974D-648B-CEC0-DAC9-9434567BF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5056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76B0520-106B-C90B-EA7C-6CDA24D27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9620" y="0"/>
            <a:ext cx="4448436" cy="3840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19" y="2309810"/>
            <a:ext cx="3588023" cy="1107996"/>
          </a:xfrm>
        </p:spPr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588023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9504" y="2019300"/>
            <a:ext cx="6899884" cy="0"/>
          </a:xfrm>
          <a:prstGeom prst="line">
            <a:avLst/>
          </a:prstGeom>
          <a:ln w="38100" cap="rnd">
            <a:gradFill>
              <a:gsLst>
                <a:gs pos="100000">
                  <a:schemeClr val="accent2"/>
                </a:gs>
                <a:gs pos="11000">
                  <a:schemeClr val="accent1"/>
                </a:gs>
              </a:gsLst>
              <a:lin ang="3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05FA33-9ECE-89D3-0FF6-8A6666DF2B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504" y="2350840"/>
            <a:ext cx="4669961" cy="1107996"/>
          </a:xfrm>
        </p:spPr>
        <p:txBody>
          <a:bodyPr anchor="t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1925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91593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5A47A8-2169-3B79-8B20-64EF77DA2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AFC7090-85B0-2F63-6B34-67B6D4F7B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40C042-CC91-F47A-3F2F-15158DFA2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8" name="Picture 1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A3B521F-027C-87FA-446D-515F0F0A6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956286-1F73-55E9-EE86-37DB3DEEA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5915901-ECDB-4EF4-A1CE-7C0BC1835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1035" y="3601532"/>
            <a:ext cx="0" cy="420453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21385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8D28CF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15385" y="3601532"/>
            <a:ext cx="0" cy="420453"/>
          </a:xfrm>
          <a:prstGeom prst="line">
            <a:avLst/>
          </a:prstGeom>
          <a:ln w="38100">
            <a:gradFill>
              <a:gsLst>
                <a:gs pos="0">
                  <a:srgbClr val="B01EC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5997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C914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263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5671F1-8A09-40EC-4D54-B982D926EC96}"/>
              </a:ext>
            </a:extLst>
          </p:cNvPr>
          <p:cNvSpPr/>
          <p:nvPr userDrawn="1"/>
        </p:nvSpPr>
        <p:spPr bwMode="auto">
          <a:xfrm>
            <a:off x="615698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9BC68-C6B8-D565-0748-28A968730E80}"/>
              </a:ext>
            </a:extLst>
          </p:cNvPr>
          <p:cNvSpPr/>
          <p:nvPr userDrawn="1"/>
        </p:nvSpPr>
        <p:spPr bwMode="auto">
          <a:xfrm>
            <a:off x="3362983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ADFA63-F307-3FDB-6B54-2A0F899E8837}"/>
              </a:ext>
            </a:extLst>
          </p:cNvPr>
          <p:cNvSpPr/>
          <p:nvPr userDrawn="1"/>
        </p:nvSpPr>
        <p:spPr bwMode="auto">
          <a:xfrm>
            <a:off x="8957595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6" grpId="0" animBg="1"/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45E06-51A3-E060-6B22-CEC57F659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1B409D9-E895-BDB4-8849-C1D396AE7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4333" y="1779608"/>
            <a:ext cx="0" cy="661840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9D25C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C316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1488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07758F-21F8-E400-CC05-3A31A541E844}"/>
              </a:ext>
            </a:extLst>
          </p:cNvPr>
          <p:cNvSpPr/>
          <p:nvPr userDrawn="1"/>
        </p:nvSpPr>
        <p:spPr bwMode="auto">
          <a:xfrm>
            <a:off x="4473920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8B7DA2-3202-0F32-94B6-7D5589B91681}"/>
              </a:ext>
            </a:extLst>
          </p:cNvPr>
          <p:cNvSpPr/>
          <p:nvPr userDrawn="1"/>
        </p:nvSpPr>
        <p:spPr bwMode="auto">
          <a:xfrm>
            <a:off x="8401343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C9259-A640-B1D4-1765-123B9C6C8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7789CAA-6273-7DA9-120D-03D4DFDF4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87600A-7F4D-2BE2-D906-E2BD322A812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238055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F51DDD-B21D-3515-DB4F-76896FD7A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83212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252EB1F-4DF1-3AB1-1380-402B3B6EE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D2C26F-820C-FF4F-F80D-E6DDEC8776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38443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ED0A8-5272-42EA-6805-B8390E361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0AE62-0ED5-F3BC-7F78-FBBECB925BC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60527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82A6D5-A981-23F6-2D5B-77818772E1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1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filmstrip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3BAD4-E2BA-089E-7EFA-AFAF4B199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B64663-6E91-0B31-A84B-BB9FA049D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078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0606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6514B-0157-5C0F-848E-AD2F01700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lock 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9696F-B55A-B67B-F199-23FB12BCD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B96054D-C752-A3F3-9BA2-32CB9F1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BEC6A-EDEA-06B5-C669-F57ED969C4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11DFDFA-44E1-8979-00DD-CFA89173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57938" y="1675158"/>
            <a:ext cx="3799841" cy="363129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958941" y="1778698"/>
            <a:ext cx="3597835" cy="3424216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8" name="Picture 7" descr="A black and purple rectangle&#10;&#10;Description automatically generated">
            <a:extLst>
              <a:ext uri="{FF2B5EF4-FFF2-40B4-BE49-F238E27FC236}">
                <a16:creationId xmlns:a16="http://schemas.microsoft.com/office/drawing/2014/main" id="{090A45EB-2D4F-8298-AA38-E1C56B8D65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776" y="1388018"/>
            <a:ext cx="379674" cy="379674"/>
          </a:xfrm>
          <a:prstGeom prst="rect">
            <a:avLst/>
          </a:prstGeom>
        </p:spPr>
      </p:pic>
      <p:pic>
        <p:nvPicPr>
          <p:cNvPr id="9" name="Picture 8" descr="A black and purple corner&#10;&#10;Description automatically generated">
            <a:extLst>
              <a:ext uri="{FF2B5EF4-FFF2-40B4-BE49-F238E27FC236}">
                <a16:creationId xmlns:a16="http://schemas.microsoft.com/office/drawing/2014/main" id="{49CCE1B5-475F-A70F-53A8-CF2FEDC9D9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51" y="5195684"/>
            <a:ext cx="379674" cy="3796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3562E1F-7287-9D29-F0B9-BB225A553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3013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6FBDDF7-5CE2-295C-C243-A289DC507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013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01673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round images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D2B24-D767-6A81-7A3A-4EB5DC071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A6876A5-0709-64A8-7027-5F1091C34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029985C-3AFB-F587-A7DB-738DEF58E4E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3485661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07DA10-5502-3891-9D9E-89EEDD82F5F3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6387122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49B88A-2F2C-C227-EDED-DECE8A82FDD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9288584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624F15-6CD7-3E67-AC30-FF4C14934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7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8ACD423A-5E53-D87A-0354-F8207EF4E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B3BCB5BD-1B12-21A8-C6B6-2A57106BDB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100" y="0"/>
            <a:ext cx="52699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3" descr="A purple ball on a purple ball on a clear bar&#10;&#10;Description automatically generated with medium confidence">
            <a:extLst>
              <a:ext uri="{FF2B5EF4-FFF2-40B4-BE49-F238E27FC236}">
                <a16:creationId xmlns:a16="http://schemas.microsoft.com/office/drawing/2014/main" id="{6D2976F6-ACFD-86C8-D54A-5D6006ED7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3957639" y="-1"/>
            <a:ext cx="8234362" cy="5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5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ADBFE-C736-3C63-F2B0-0E8749F1A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27967B5-D35D-AACF-06A4-0E42E5CF7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642947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D7969A-8773-9EDF-DC92-BA9D58D551B5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2899508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7A879F-00F3-4924-BB38-7BFCD8D11923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ltGray">
          <a:xfrm>
            <a:off x="5226539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8E3DAE-9F49-F1CB-B401-ABA19A65E4C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541847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14182EE-8ADB-21BC-4705-6FDE85A7D5C5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ltGray">
          <a:xfrm>
            <a:off x="9863016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21F7F2-283D-1D39-FFE5-F8F20679E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320606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29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C776D-0B0A-055D-CA70-40BDA2B77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51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A869C8B-6D1C-5F72-5874-6EF0B4162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1A77B2-A988-B9A1-DE55-3FD25E9F57D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7102333" y="1853587"/>
            <a:ext cx="3760469" cy="376047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190500" dir="4200000" sx="90000" sy="9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CD966E-E41B-2292-2FDD-5ECBF89BE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B9A43D5-2208-00A3-5F39-11C96AAF86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Speaker name or subtitle text </a:t>
            </a:r>
          </a:p>
        </p:txBody>
      </p:sp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4907D-6DD7-6323-8BB1-B46C3FDC3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32038-5440-10A1-12BB-F4C5C374D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7D5364E-259D-F681-CD2A-1CF0525CA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F059447-B210-BD67-21A3-BFC886D5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3397" y="1638661"/>
            <a:ext cx="6014226" cy="3481948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AF843BC-20B5-FE0F-AA13-29B399C600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729653"/>
            <a:ext cx="450957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823F54-8810-FC6F-10F7-C7461A4C5C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3250579"/>
            <a:ext cx="4509576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41C9ED-F35D-FD6C-0995-1FD66FF8F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1222577"/>
            <a:ext cx="4523099" cy="12736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8FF79EA-382F-2621-818D-D9C5A4D25B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54273" y="1753155"/>
            <a:ext cx="5772478" cy="325295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CA0498-299E-E23F-C85B-C56B1CFF53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218" y="521826"/>
            <a:ext cx="2291061" cy="308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88900" dist="25400" dir="2820000" algn="tl" rotWithShape="0">
              <a:schemeClr val="accent2">
                <a:lumMod val="50000"/>
                <a:alpha val="29000"/>
              </a:scheme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US" sz="1100" b="1" i="0" u="none" strike="noStrike" kern="0" cap="none" normalizeH="0" dirty="0" smtClean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>
              <a:defRPr lang="en-US" sz="1765" dirty="0" smtClean="0">
                <a:solidFill>
                  <a:schemeClr val="lt1"/>
                </a:solidFill>
              </a:defRPr>
            </a:lvl2pPr>
            <a:lvl3pPr>
              <a:defRPr lang="en-US" sz="1765" dirty="0" smtClean="0">
                <a:solidFill>
                  <a:schemeClr val="lt1"/>
                </a:solidFill>
              </a:defRPr>
            </a:lvl3pPr>
            <a:lvl4pPr>
              <a:defRPr lang="en-US" sz="1765" dirty="0" smtClean="0">
                <a:solidFill>
                  <a:schemeClr val="lt1"/>
                </a:solidFill>
              </a:defRPr>
            </a:lvl4pPr>
            <a:lvl5pPr>
              <a:defRPr lang="en-US" sz="1765" dirty="0">
                <a:solidFill>
                  <a:schemeClr val="lt1"/>
                </a:solidFill>
              </a:defRPr>
            </a:lvl5pPr>
          </a:lstStyle>
          <a:p>
            <a:pPr marL="228600" lvl="0" indent="-228600" algn="ctr" defTabSz="914400" fontAlgn="base">
              <a:spcBef>
                <a:spcPct val="0"/>
              </a:spcBef>
              <a:spcAft>
                <a:spcPct val="0"/>
              </a:spcAft>
              <a:buSzTx/>
            </a:pPr>
            <a:r>
              <a:rPr lang="en-US"/>
              <a:t>CLICK TO EDIT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1D41955-126D-C84A-895E-0357B5BBB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677" y="6114402"/>
            <a:ext cx="5212080" cy="215444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1400">
                <a:ln w="31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731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9895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9895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9895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9895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9895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9895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9895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9895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7005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7005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7005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7005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005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7005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005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005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0939258A-475F-CAC6-C582-986415207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" y="-2853"/>
            <a:ext cx="12191999" cy="4826390"/>
          </a:xfrm>
          <a:prstGeom prst="rect">
            <a:avLst/>
          </a:prstGeom>
        </p:spPr>
      </p:pic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DD42DDB6-CAF9-638A-5D04-947163719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27"/>
            <a:ext cx="12191999" cy="48263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923681-0700-8C7C-10F7-A0037F9B66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F5A6984-8449-AD7E-11F1-E1F26A9D8B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75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nk rectangular shapes on a white background&#10;&#10;Description automatically generated">
            <a:extLst>
              <a:ext uri="{FF2B5EF4-FFF2-40B4-BE49-F238E27FC236}">
                <a16:creationId xmlns:a16="http://schemas.microsoft.com/office/drawing/2014/main" id="{15F754F9-8A2A-16BE-1353-2C4ADBA5E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7E176E-60E8-AED6-6B8D-93B57588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D8912-9187-5EEA-19B6-CEB9AF11F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632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0138C-F541-5BBE-1F85-E688F4662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0EF5503-575B-56FD-2CA7-F5DBFA9B4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F0424C-48A9-8B09-727F-30574CCFE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66447BE-9476-255B-4FFB-3DDDBA897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5B4FF8F-EFC4-C19F-406D-F0A8D5EB62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7B4A-6285-5C6B-2AA2-43757897B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2216755-9813-B4D6-D66A-3596E646A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088BBF-4792-529A-A89D-A73C09ED60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149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987E6-4688-3DA3-1F56-801875A32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5149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1492A8D-29D7-B504-FD49-4F7523B3C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344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F3A3E1-E601-B30C-ABE8-0A5B77F2E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44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25299F3-DA16-6AD8-47C9-4D4C691F56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752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74BC5F-6B05-3F0A-0D87-9703F41566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2752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67BC4F3-1F5B-F3A1-E29C-79622C477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2063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CFB04-EC53-24C4-D2CE-267F714AFB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063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678AE73-D83F-6313-F84E-B8D6EAF778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677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0D44531-38E1-7335-1A44-8F43E67C5B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0677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9ED5611-56B0-0572-0A7B-8FCB86D74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5149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DEA8AF9-8C45-72A6-6103-528D72F1E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5149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B3B99AE-D52B-AF00-AF79-8896C845C0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0344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88373B-A64C-0B49-C96C-88172D67D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0344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000C482-9327-BE2E-10CB-0B4BF8CF43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752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5E38B9A-02CD-1B7D-74C0-768E5BE64F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752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B7C4EB-4250-D78B-44DA-33C1120922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2063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C2AEE2-B192-56A1-0938-92B3F8A5BC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42063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</p:spTree>
    <p:extLst>
      <p:ext uri="{BB962C8B-B14F-4D97-AF65-F5344CB8AC3E}">
        <p14:creationId xmlns:p14="http://schemas.microsoft.com/office/powerpoint/2010/main" val="1973134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048549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1" r:id="rId1"/>
    <p:sldLayoutId id="2147485747" r:id="rId2"/>
    <p:sldLayoutId id="2147485736" r:id="rId3"/>
    <p:sldLayoutId id="2147485753" r:id="rId4"/>
    <p:sldLayoutId id="2147485670" r:id="rId5"/>
    <p:sldLayoutId id="2147485625" r:id="rId6"/>
    <p:sldLayoutId id="2147485656" r:id="rId7"/>
    <p:sldLayoutId id="2147485726" r:id="rId8"/>
    <p:sldLayoutId id="2147485732" r:id="rId9"/>
    <p:sldLayoutId id="2147485594" r:id="rId10"/>
    <p:sldLayoutId id="2147485708" r:id="rId11"/>
    <p:sldLayoutId id="2147485707" r:id="rId12"/>
    <p:sldLayoutId id="2147485576" r:id="rId13"/>
    <p:sldLayoutId id="2147485578" r:id="rId14"/>
    <p:sldLayoutId id="2147485756" r:id="rId15"/>
    <p:sldLayoutId id="2147485566" r:id="rId16"/>
    <p:sldLayoutId id="2147485647" r:id="rId17"/>
    <p:sldLayoutId id="2147485569" r:id="rId18"/>
    <p:sldLayoutId id="2147485727" r:id="rId19"/>
    <p:sldLayoutId id="2147485729" r:id="rId20"/>
    <p:sldLayoutId id="2147485733" r:id="rId21"/>
    <p:sldLayoutId id="2147485572" r:id="rId22"/>
    <p:sldLayoutId id="2147485695" r:id="rId23"/>
    <p:sldLayoutId id="2147485586" r:id="rId24"/>
    <p:sldLayoutId id="2147485706" r:id="rId25"/>
    <p:sldLayoutId id="2147485754" r:id="rId26"/>
    <p:sldLayoutId id="2147485650" r:id="rId27"/>
    <p:sldLayoutId id="2147485759" r:id="rId28"/>
    <p:sldLayoutId id="2147485534" r:id="rId29"/>
    <p:sldLayoutId id="2147485590" r:id="rId30"/>
    <p:sldLayoutId id="2147485582" r:id="rId31"/>
    <p:sldLayoutId id="2147485718" r:id="rId32"/>
    <p:sldLayoutId id="2147485598" r:id="rId33"/>
    <p:sldLayoutId id="2147485597" r:id="rId34"/>
    <p:sldLayoutId id="2147485538" r:id="rId35"/>
    <p:sldLayoutId id="2147485539" r:id="rId36"/>
    <p:sldLayoutId id="2147485541" r:id="rId37"/>
    <p:sldLayoutId id="2147485716" r:id="rId38"/>
    <p:sldLayoutId id="2147485546" r:id="rId39"/>
    <p:sldLayoutId id="2147485547" r:id="rId40"/>
    <p:sldLayoutId id="2147485504" r:id="rId41"/>
    <p:sldLayoutId id="2147485730" r:id="rId42"/>
    <p:sldLayoutId id="2147485698" r:id="rId43"/>
    <p:sldLayoutId id="2147485661" r:id="rId44"/>
    <p:sldLayoutId id="2147485556" r:id="rId45"/>
    <p:sldLayoutId id="2147485639" r:id="rId46"/>
    <p:sldLayoutId id="2147485600" r:id="rId47"/>
    <p:sldLayoutId id="2147485463" r:id="rId48"/>
    <p:sldLayoutId id="2147485655" r:id="rId49"/>
    <p:sldLayoutId id="2147485760" r:id="rId50"/>
    <p:sldLayoutId id="2147485638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249_7A037DD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://www.paciellogroup.com/resources/contrastAnalys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pec.openapis.org/oas/v3.0.3.html" TargetMode="External"/><Relationship Id="rId3" Type="http://schemas.openxmlformats.org/officeDocument/2006/relationships/hyperlink" Target="https://learn.microsoft.com/aspnet/core/fundamentals/openapi/customize-openapi?view=aspnetcore-9.0" TargetMode="External"/><Relationship Id="rId7" Type="http://schemas.openxmlformats.org/officeDocument/2006/relationships/hyperlink" Target="https://github.com/martincostello/aspnetcore-openapi?tab=readme-ov-file" TargetMode="External"/><Relationship Id="rId2" Type="http://schemas.openxmlformats.org/officeDocument/2006/relationships/hyperlink" Target="https://learn.microsoft.com/aspnet/core/fundamentals/openapi/include-metadata?view=aspnetcore-9.0&amp;tabs=minimal-apis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otnet.microsoft.com/en-us/live/community-standup" TargetMode="External"/><Relationship Id="rId11" Type="http://schemas.openxmlformats.org/officeDocument/2006/relationships/hyperlink" Target="https://openapi.tools/" TargetMode="External"/><Relationship Id="rId5" Type="http://schemas.openxmlformats.org/officeDocument/2006/relationships/hyperlink" Target="https://learn.microsoft.com/aspnet/core/fundamentals/openapi/aspnetcore-openapi?view=aspnetcore-9.0&amp;tabs=visual-studio#generate-openapi-documents-at-build-time" TargetMode="External"/><Relationship Id="rId10" Type="http://schemas.openxmlformats.org/officeDocument/2006/relationships/hyperlink" Target="https://scalar.com/" TargetMode="External"/><Relationship Id="rId4" Type="http://schemas.openxmlformats.org/officeDocument/2006/relationships/hyperlink" Target="https://learn.microsoft.com/en-us/aspnet/core/fundamentals/openapi/using-openapi-documents?view=aspnetcore-9.0" TargetMode="External"/><Relationship Id="rId9" Type="http://schemas.openxmlformats.org/officeDocument/2006/relationships/hyperlink" Target="https://meta.stoplight.io/docs/spectral/a630feff97e3a-concep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EEE19-A94A-1FEF-1952-CBD772E5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8C86-CD9C-8DF9-8074-13D38849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433521"/>
            <a:ext cx="7973250" cy="1861920"/>
          </a:xfrm>
        </p:spPr>
        <p:txBody>
          <a:bodyPr/>
          <a:lstStyle/>
          <a:p>
            <a:r>
              <a:rPr lang="en-US" sz="540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API-</a:t>
            </a:r>
            <a:r>
              <a:rPr lang="en-US" sz="5400" err="1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ly</a:t>
            </a:r>
            <a:r>
              <a:rPr lang="en-US" sz="540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 Ever After:</a:t>
            </a:r>
            <a:br>
              <a:rPr lang="en-US" sz="540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</a:br>
            <a:r>
              <a:rPr lang="en-US" sz="5400" err="1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OpenAPI</a:t>
            </a:r>
            <a:r>
              <a:rPr lang="en-US" sz="540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 in .NET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C4251-F086-A219-271A-438ECF520D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609398"/>
          </a:xfrm>
        </p:spPr>
        <p:txBody>
          <a:bodyPr/>
          <a:lstStyle/>
          <a:p>
            <a:r>
              <a:rPr lang="en-US" err="1">
                <a:latin typeface="Open Sans"/>
                <a:ea typeface="Open Sans"/>
                <a:cs typeface="Open Sans"/>
              </a:rPr>
              <a:t>Safia</a:t>
            </a:r>
            <a:r>
              <a:rPr lang="en-US">
                <a:latin typeface="Open Sans"/>
                <a:ea typeface="Open Sans"/>
                <a:cs typeface="Open Sans"/>
              </a:rPr>
              <a:t> Abdalla, Principal Software Engineer</a:t>
            </a:r>
          </a:p>
          <a:p>
            <a:r>
              <a:rPr lang="en-US">
                <a:latin typeface="Open Sans"/>
                <a:ea typeface="Open Sans"/>
                <a:cs typeface="Open Sans"/>
              </a:rPr>
              <a:t>Mike Kistler, Principal Program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6639B-47E0-DDF7-0ADD-05AE14FB92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791" y="5325083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57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FAD8-DFE1-0C7E-A39B-ED0BD35E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750744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1E3D4B-869D-2829-9729-E2CA23A2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2DC3D-5C37-7AC2-605F-428B239E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597298" cy="1923604"/>
          </a:xfrm>
        </p:spPr>
        <p:txBody>
          <a:bodyPr/>
          <a:lstStyle/>
          <a:p>
            <a:r>
              <a:rPr lang="en-US" sz="660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Welcome to the .NET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55BE-6A47-4D78-5F62-F6998C5A82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Building persuasive presentations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A61AB-66A4-065E-8246-29781D1479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791" y="5325083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815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877649-CCC2-1568-D948-BDEC8083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F27D-ED52-E21A-680B-014868CA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7488642" cy="1923604"/>
          </a:xfrm>
        </p:spPr>
        <p:txBody>
          <a:bodyPr/>
          <a:lstStyle/>
          <a:p>
            <a:r>
              <a:rPr lang="en-US" sz="6600">
                <a:gradFill flip="none" rotWithShape="1">
                  <a:gsLst>
                    <a:gs pos="30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</a:rPr>
              <a:t>Welcome to the .NET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B8991-5F64-104F-74DD-9B1C3DF344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Building persuasive presentations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532D0-F817-FFD1-51E1-91B7C6757A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0791" y="5325083"/>
            <a:ext cx="961417" cy="9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254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65643B-4C21-FA7A-E4BC-9BE01C292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2C3992-E257-0C4F-BD82-CBC01B5F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A719F-13EE-A5EC-2A40-598E23B3B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Here you can find various options to use as </a:t>
            </a:r>
            <a:r>
              <a:rPr lang="en-US" b="1">
                <a:solidFill>
                  <a:schemeClr val="accent1"/>
                </a:solidFill>
              </a:rPr>
              <a:t>section slides</a:t>
            </a:r>
            <a:r>
              <a:rPr lang="en-US">
                <a:solidFill>
                  <a:schemeClr val="accent1"/>
                </a:solidFill>
              </a:rPr>
              <a:t>. </a:t>
            </a:r>
            <a:r>
              <a:rPr lang="en-US"/>
              <a:t>Who doesn’t love options?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954B3-1430-6D63-F6ED-3505FB59F4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8E94FD-34F8-5BCD-3E81-EDAE5F164F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51490" y="2470030"/>
            <a:ext cx="1721184" cy="923330"/>
          </a:xfrm>
        </p:spPr>
        <p:txBody>
          <a:bodyPr/>
          <a:lstStyle/>
          <a:p>
            <a:r>
              <a:rPr lang="en-US"/>
              <a:t>This section contains </a:t>
            </a:r>
            <a:r>
              <a:rPr lang="en-US" b="1">
                <a:solidFill>
                  <a:schemeClr val="accent1"/>
                </a:solidFill>
              </a:rPr>
              <a:t>headline-only slides. </a:t>
            </a:r>
            <a:r>
              <a:rPr lang="en-US"/>
              <a:t>These are great for opener questions or impact statements.</a:t>
            </a:r>
            <a:endParaRPr lang="en-US" b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EDF480-F404-17C3-4A72-744756E364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8C351A-FB1D-BB9D-0800-7AC6539336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03440" y="2470030"/>
            <a:ext cx="1721184" cy="923330"/>
          </a:xfrm>
        </p:spPr>
        <p:txBody>
          <a:bodyPr/>
          <a:lstStyle/>
          <a:p>
            <a:r>
              <a:rPr lang="en-US"/>
              <a:t>Welcome to section 3, home of the </a:t>
            </a:r>
            <a:r>
              <a:rPr lang="en-US" b="1">
                <a:solidFill>
                  <a:schemeClr val="accent1"/>
                </a:solidFill>
              </a:rPr>
              <a:t>content slides. </a:t>
            </a:r>
            <a:r>
              <a:rPr lang="en-US"/>
              <a:t>Copy and paste these layouts to fit your needs. Wow! Options!!</a:t>
            </a:r>
            <a:endParaRPr lang="en-US" b="1">
              <a:solidFill>
                <a:schemeClr val="accent5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BA25F3-4FA0-B1D0-89ED-B3160B01AF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18A67C-0252-5B8F-41B2-030CB0CB79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72752" y="2470030"/>
            <a:ext cx="1721184" cy="1107996"/>
          </a:xfrm>
        </p:spPr>
        <p:txBody>
          <a:bodyPr/>
          <a:lstStyle/>
          <a:p>
            <a:r>
              <a:rPr lang="en-US"/>
              <a:t>Looking for</a:t>
            </a:r>
            <a:r>
              <a:rPr lang="en-US">
                <a:solidFill>
                  <a:schemeClr val="accent3"/>
                </a:solidFill>
              </a:rPr>
              <a:t> </a:t>
            </a:r>
            <a:r>
              <a:rPr lang="en-US" b="1">
                <a:solidFill>
                  <a:schemeClr val="accent1"/>
                </a:solidFill>
              </a:rPr>
              <a:t>demo speaker introduction slides? </a:t>
            </a:r>
            <a:r>
              <a:rPr lang="en-US"/>
              <a:t>You can find them here. Wow, amazing—again, so many options!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C8254D-3F8C-99BF-8864-4243256622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E96DA1-DF9E-5337-B576-4AB7730812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42063" y="2470030"/>
            <a:ext cx="1721184" cy="1107996"/>
          </a:xfrm>
        </p:spPr>
        <p:txBody>
          <a:bodyPr/>
          <a:lstStyle/>
          <a:p>
            <a:r>
              <a:rPr lang="en-US"/>
              <a:t>After you’ve introduced your demo speaker, you can find numerous </a:t>
            </a:r>
            <a:r>
              <a:rPr lang="en-US" b="1">
                <a:solidFill>
                  <a:schemeClr val="accent1"/>
                </a:solidFill>
              </a:rPr>
              <a:t>demo slide layouts </a:t>
            </a:r>
            <a:r>
              <a:rPr lang="en-US"/>
              <a:t>here to showcase your stunning demos.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E4C22A-0BCC-8B20-DC41-0EE0F21DD4B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0677" y="4019745"/>
            <a:ext cx="1721184" cy="276999"/>
          </a:xfrm>
        </p:spPr>
        <p:txBody>
          <a:bodyPr/>
          <a:lstStyle/>
          <a:p>
            <a:r>
              <a:rPr lang="en-US"/>
              <a:t>07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1438B59-867E-4582-9287-18C15EE212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0677" y="4519063"/>
            <a:ext cx="1721184" cy="923330"/>
          </a:xfrm>
        </p:spPr>
        <p:txBody>
          <a:bodyPr/>
          <a:lstStyle/>
          <a:p>
            <a:r>
              <a:rPr lang="en-US"/>
              <a:t>Do you or a loved one have cool icons to show off? Check out this section with the</a:t>
            </a:r>
            <a:r>
              <a:rPr lang="en-US">
                <a:solidFill>
                  <a:schemeClr val="accent3"/>
                </a:solidFill>
              </a:rPr>
              <a:t> </a:t>
            </a:r>
            <a:r>
              <a:rPr lang="en-US" b="1">
                <a:solidFill>
                  <a:schemeClr val="accent1"/>
                </a:solidFill>
              </a:rPr>
              <a:t>icons in use slides!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0E63CD8-427E-C16B-DAB8-4C3A0221C7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51490" y="4019745"/>
            <a:ext cx="1721184" cy="276999"/>
          </a:xfrm>
        </p:spPr>
        <p:txBody>
          <a:bodyPr/>
          <a:lstStyle/>
          <a:p>
            <a:r>
              <a:rPr lang="en-US"/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545F2E-F1FE-F1B2-61F3-9D571F4A36C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51490" y="4519063"/>
            <a:ext cx="1721184" cy="1107996"/>
          </a:xfrm>
        </p:spPr>
        <p:txBody>
          <a:bodyPr/>
          <a:lstStyle/>
          <a:p>
            <a:r>
              <a:rPr lang="en-US"/>
              <a:t>They say that a photo is worth a thousand words. Use these</a:t>
            </a:r>
            <a:r>
              <a:rPr lang="en-US">
                <a:solidFill>
                  <a:schemeClr val="accent3"/>
                </a:solidFill>
              </a:rPr>
              <a:t> </a:t>
            </a:r>
            <a:r>
              <a:rPr lang="en-US" b="1">
                <a:solidFill>
                  <a:schemeClr val="accent1"/>
                </a:solidFill>
              </a:rPr>
              <a:t>photo slides </a:t>
            </a:r>
            <a:r>
              <a:rPr lang="en-US"/>
              <a:t>to find the best layout to display your awesome photography.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813E51F-009E-84A4-9202-3AF6EADB524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03440" y="4019745"/>
            <a:ext cx="1721184" cy="276999"/>
          </a:xfrm>
        </p:spPr>
        <p:txBody>
          <a:bodyPr/>
          <a:lstStyle/>
          <a:p>
            <a:r>
              <a:rPr lang="en-US"/>
              <a:t>09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05A3310-0D5B-D6F1-BA12-89583D68EE2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03440" y="4519063"/>
            <a:ext cx="1721184" cy="923330"/>
          </a:xfrm>
        </p:spPr>
        <p:txBody>
          <a:bodyPr/>
          <a:lstStyle/>
          <a:p>
            <a:r>
              <a:rPr lang="en-US"/>
              <a:t>Who doesn’t love a good quote? Section 9 has simple, yet effective layouts for those inspiring </a:t>
            </a:r>
            <a:r>
              <a:rPr lang="en-US" b="1">
                <a:solidFill>
                  <a:schemeClr val="accent1"/>
                </a:solidFill>
              </a:rPr>
              <a:t>quote slides.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8D8428A-73F8-209A-85F9-0F587DB24D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752" y="4019745"/>
            <a:ext cx="1721184" cy="276999"/>
          </a:xfrm>
        </p:spPr>
        <p:txBody>
          <a:bodyPr/>
          <a:lstStyle/>
          <a:p>
            <a:r>
              <a:rPr lang="en-US"/>
              <a:t>10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3E1D6FF-E736-5500-4FB6-531362DE0DB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72752" y="4519063"/>
            <a:ext cx="1721184" cy="738664"/>
          </a:xfrm>
        </p:spPr>
        <p:txBody>
          <a:bodyPr/>
          <a:lstStyle/>
          <a:p>
            <a:r>
              <a:rPr lang="en-US"/>
              <a:t>There’s nothing like a good handful of </a:t>
            </a:r>
            <a:r>
              <a:rPr lang="en-US" b="1">
                <a:solidFill>
                  <a:schemeClr val="accent1"/>
                </a:solidFill>
              </a:rPr>
              <a:t>closing slides </a:t>
            </a:r>
            <a:r>
              <a:rPr lang="en-US"/>
              <a:t>to conclude a successful presentation.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EFDAAB4-B292-095F-5895-7C24425CC7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042063" y="4019745"/>
            <a:ext cx="1721184" cy="276999"/>
          </a:xfrm>
        </p:spPr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185F768-BD8C-154A-CC2E-0A9AE123FD1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42063" y="4519063"/>
            <a:ext cx="1721184" cy="1292662"/>
          </a:xfrm>
        </p:spPr>
        <p:txBody>
          <a:bodyPr/>
          <a:lstStyle/>
          <a:p>
            <a:r>
              <a:rPr lang="en-US"/>
              <a:t>You may be wondering where one would find </a:t>
            </a:r>
            <a:r>
              <a:rPr lang="en-US" b="1">
                <a:solidFill>
                  <a:schemeClr val="accent1"/>
                </a:solidFill>
              </a:rPr>
              <a:t>icons for use. </a:t>
            </a:r>
            <a:r>
              <a:rPr lang="en-US"/>
              <a:t>Look no further than this section where you can easily copy and paste the right icons to fit your needs.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14CD1FDC-AFDB-0DA0-05D9-D747646C9A67}"/>
              </a:ext>
            </a:extLst>
          </p:cNvPr>
          <p:cNvSpPr txBox="1">
            <a:spLocks/>
          </p:cNvSpPr>
          <p:nvPr/>
        </p:nvSpPr>
        <p:spPr>
          <a:xfrm>
            <a:off x="9896263" y="1970712"/>
            <a:ext cx="1721184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lang="en-US" sz="1800" b="1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06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1AAEA1F-67DC-4DE3-B87A-5BBE8BFBBA83}"/>
              </a:ext>
            </a:extLst>
          </p:cNvPr>
          <p:cNvSpPr txBox="1">
            <a:spLocks/>
          </p:cNvSpPr>
          <p:nvPr/>
        </p:nvSpPr>
        <p:spPr>
          <a:xfrm>
            <a:off x="9896263" y="2470030"/>
            <a:ext cx="1721184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You might be wondering how to show various </a:t>
            </a:r>
            <a:r>
              <a:rPr lang="en-US" b="1">
                <a:solidFill>
                  <a:schemeClr val="accent1"/>
                </a:solidFill>
              </a:rPr>
              <a:t>charts, graphs and timelines… </a:t>
            </a:r>
            <a:r>
              <a:rPr lang="en-US">
                <a:solidFill>
                  <a:schemeClr val="tx1"/>
                </a:solidFill>
              </a:rPr>
              <a:t>Look no further than this section right here! 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FBFB486E-46DC-15EA-8798-0FAB393E3760}"/>
              </a:ext>
            </a:extLst>
          </p:cNvPr>
          <p:cNvSpPr txBox="1">
            <a:spLocks/>
          </p:cNvSpPr>
          <p:nvPr/>
        </p:nvSpPr>
        <p:spPr>
          <a:xfrm>
            <a:off x="9896263" y="4019745"/>
            <a:ext cx="1721184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spc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12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553AA455-B917-985B-0A31-C5048FC66C14}"/>
              </a:ext>
            </a:extLst>
          </p:cNvPr>
          <p:cNvSpPr txBox="1">
            <a:spLocks/>
          </p:cNvSpPr>
          <p:nvPr/>
        </p:nvSpPr>
        <p:spPr>
          <a:xfrm>
            <a:off x="9896263" y="4519063"/>
            <a:ext cx="1721184" cy="14773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Ah, alas, we have come to the blank canvases, also known as </a:t>
            </a:r>
            <a:r>
              <a:rPr lang="en-US" b="1">
                <a:solidFill>
                  <a:schemeClr val="accent1"/>
                </a:solidFill>
              </a:rPr>
              <a:t>blank slides. </a:t>
            </a:r>
            <a:r>
              <a:rPr lang="en-US">
                <a:solidFill>
                  <a:schemeClr val="tx1"/>
                </a:solidFill>
              </a:rPr>
              <a:t>A nice palette cleanser—use these to express your wildest dreams—or don’t, it’s truly up to you!</a:t>
            </a:r>
          </a:p>
        </p:txBody>
      </p:sp>
    </p:spTree>
    <p:extLst>
      <p:ext uri="{BB962C8B-B14F-4D97-AF65-F5344CB8AC3E}">
        <p14:creationId xmlns:p14="http://schemas.microsoft.com/office/powerpoint/2010/main" val="18895633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BFB5012-E836-A534-2129-2B363EED0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2CC9D-7B69-8749-2491-77839718B7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1670E-297A-1B2B-F7FC-0E86A3255D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872E-2EA8-4376-B42A-6BB3D08F72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56EBD-5CCF-942D-0464-1F6BB7E5605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DC7726-E730-C3E3-74E2-C1C560BA4F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FF2106-33C6-C651-7F21-CC54C55305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amet, conse ctetur adipiscing elit. Donec pretium, turpis vel varius conse ctetur, risus nibh ultricies nulla, non commodo dui enim quis diam. Nullam elementum rhoncus.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A87ECC-F805-40D3-5667-7A1987F1F1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6F43B8-B66D-9BEB-8862-3E83A4538FC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FBECAF-96D4-56EB-F504-ADD6C08DE2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7D4E13-0E07-D0AF-CD1D-0E26CE1632D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59B29F3-53FD-95E2-F254-755E08B1674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CBD130-6C78-12DC-9C13-30544FFCFC1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CC3835C-1719-3680-E09C-8A74F243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87242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613AC5-85E4-A002-FAF2-104A87C6CF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88D5D-C85D-3ACD-6D61-7402E6D34C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9:05-9:30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180BE-0C84-4E3D-C8FF-460EAD42045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Welcome and opening remarks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5CA7B-2FD8-7477-402E-B42B0D57C0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9:30-10:30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3F7416-71D3-E301-C95B-E536315A2DC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/>
              <a:t>10:30-11:30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A4BF8-69A7-0775-14E5-4F8249C9B59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11:30-12:30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D4E48B-0E00-ACF3-0177-E7701DDAD81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12:30-1:00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B90895-81D8-6846-2606-593CE51DD74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/>
              <a:t>1:00-1:30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4BFC08-C5C1-60EC-9300-D6C822441FD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1:30-2:00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A81B87B-96DB-22A0-214A-032F35D3350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/>
              <a:t>2:00-2:30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E1B17C-F3F5-95F4-B627-63C344B1F7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2:30-3:00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831E26B-BA25-190C-CE6E-A7FF159B692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3:00-3:30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FD7D51B-485D-493A-BAA1-33718D9AA66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3:30-5:00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482BC8C-4B10-4CBE-3246-35B91D96D7F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Second activity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7E3456-23DD-8B61-BA64-AE4CE8A7297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/>
              <a:t>Break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16FA559-52F1-0407-54EE-B60027C32C6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Third activity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BF8F31F-2196-B2F1-0BF2-A319C2BDBB8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Lunch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00D36D6-2A9D-7920-59EA-47E8F70B68C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/>
              <a:t>Fourth activity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731CB7D-98C7-4FFB-DC5B-664C00F302F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Fifth activity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D714F4B-127C-8A38-6CB1-CADF77B5960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/>
              <a:t>Break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C01A1D1-4EBA-8E57-92BB-326E559A0910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Sixth activity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667B5E2-95E0-9C20-092F-33930375CCF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/>
              <a:t>Wrap-Up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40EEEB6-E57F-7488-44A6-89133C25208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5722-B195-BE24-4A5E-159243D6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C434E-7C0E-B36F-5A1E-2783D3817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17335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5722-B195-BE24-4A5E-159243D6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C434E-7C0E-B36F-5A1E-2783D3817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771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C0FB8-67E9-608F-9491-5D13FAE3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44615-909A-C600-7295-8FDBFFACAE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53240" y="4852190"/>
            <a:ext cx="2394310" cy="553998"/>
          </a:xfrm>
        </p:spPr>
        <p:txBody>
          <a:bodyPr/>
          <a:lstStyle/>
          <a:p>
            <a:r>
              <a:rPr lang="en-US"/>
              <a:t>Safia Abdalla</a:t>
            </a:r>
          </a:p>
          <a:p>
            <a:r>
              <a:rPr lang="en-US"/>
              <a:t>Principal Software Engineer, 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E3423-57EC-26A1-D476-0E6FCAC5E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4852190"/>
            <a:ext cx="3652502" cy="738664"/>
          </a:xfrm>
        </p:spPr>
        <p:txBody>
          <a:bodyPr/>
          <a:lstStyle/>
          <a:p>
            <a:r>
              <a:rPr lang="en-US"/>
              <a:t>Mike Kistler</a:t>
            </a:r>
          </a:p>
          <a:p>
            <a:r>
              <a:rPr lang="en-US"/>
              <a:t>Principal Program Manager, ASP.NET</a:t>
            </a:r>
          </a:p>
          <a:p>
            <a:r>
              <a:rPr lang="en-US"/>
              <a:t>Member of OpenAPI Technical Steering Committee</a:t>
            </a:r>
          </a:p>
        </p:txBody>
      </p:sp>
      <p:pic>
        <p:nvPicPr>
          <p:cNvPr id="7" name="Picture Placeholder 6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1D827B5C-7484-6D82-9C8E-E753866C1D8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t="6708" b="6708"/>
          <a:stretch>
            <a:fillRect/>
          </a:stretch>
        </p:blipFill>
        <p:spPr>
          <a:xfrm>
            <a:off x="6713702" y="2286000"/>
            <a:ext cx="2313432" cy="2313432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FCD679-7BD8-EBC7-CBA7-7A8F774A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Presenters</a:t>
            </a:r>
          </a:p>
        </p:txBody>
      </p:sp>
      <p:pic>
        <p:nvPicPr>
          <p:cNvPr id="9" name="Picture Placeholder 8" descr="A person wearing headphones and smiling&#10;&#10;Description automatically generated">
            <a:extLst>
              <a:ext uri="{FF2B5EF4-FFF2-40B4-BE49-F238E27FC236}">
                <a16:creationId xmlns:a16="http://schemas.microsoft.com/office/drawing/2014/main" id="{E8924DCE-2C62-C875-0D4B-D7FA22695F9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347167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C21F63-F8C1-BC9D-00C2-BA239A8D4F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B24E8-C3B7-126F-8A69-8A32BC440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06062-80A1-47D8-5F80-161DB8C01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248739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A8F5-87F4-D9BC-76F4-0D0F0702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FC48C-0588-762E-414B-204343895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94904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B0E1-7EB9-509F-C8AC-3B1C5EC9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Lorem ipsum dolor sit </a:t>
            </a:r>
            <a:r>
              <a:rPr lang="en-US" sz="3600" err="1"/>
              <a:t>amet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C3F94-3443-5C31-54B1-3CC9C85443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57461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8B6085-BFC3-CB4C-F137-99C9A5FA45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19549-3385-B361-B11C-327932F16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6CE62-BC32-0AC6-8CF8-C6D282BA37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turpis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94180-7C7D-A071-BAAE-3A3C9A031B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6D608D-9E8E-916B-9AEB-8C8BDA8BFB2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A19EED-F1ED-76BD-CD0F-3561DAC01E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58763-2795-C822-A63E-79D09255C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98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492443"/>
          </a:xfrm>
        </p:spPr>
        <p:txBody>
          <a:bodyPr/>
          <a:lstStyle/>
          <a:p>
            <a:r>
              <a:rPr lang="en-US" sz="1600"/>
              <a:t>Brief Introduction to </a:t>
            </a:r>
            <a:r>
              <a:rPr lang="en-US" sz="1600" err="1"/>
              <a:t>OpenAPI</a:t>
            </a:r>
            <a:r>
              <a:rPr lang="en-US" sz="1600"/>
              <a:t> in .NET 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</a:rPr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738664"/>
          </a:xfrm>
        </p:spPr>
        <p:txBody>
          <a:bodyPr/>
          <a:lstStyle/>
          <a:p>
            <a:r>
              <a:rPr lang="en-US" sz="1600"/>
              <a:t>Demo: </a:t>
            </a:r>
            <a:r>
              <a:rPr lang="en-US" sz="1600" err="1"/>
              <a:t>OpenAPI</a:t>
            </a:r>
            <a:r>
              <a:rPr lang="en-US" sz="1600"/>
              <a:t> document generation at runtime (with UI) and build-time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2977368"/>
            <a:ext cx="2642533" cy="553998"/>
          </a:xfrm>
        </p:spPr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/>
                <a:ea typeface="Open Sans ExtraBold"/>
                <a:cs typeface="Open Sans ExtraBold"/>
              </a:rPr>
              <a:t>05</a:t>
            </a:r>
            <a:endParaRPr lang="en-US">
              <a:gradFill>
                <a:gsLst>
                  <a:gs pos="23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3782883"/>
            <a:ext cx="2628396" cy="492443"/>
          </a:xfrm>
        </p:spPr>
        <p:txBody>
          <a:bodyPr/>
          <a:lstStyle/>
          <a:p>
            <a:r>
              <a:rPr lang="en-US" sz="1600">
                <a:latin typeface="Open Sans"/>
                <a:ea typeface="Open Sans"/>
                <a:cs typeface="Open Sans"/>
              </a:rPr>
              <a:t>Demo: Linting </a:t>
            </a:r>
            <a:r>
              <a:rPr lang="en-US" sz="1600" err="1">
                <a:latin typeface="Open Sans"/>
                <a:ea typeface="Open Sans"/>
                <a:cs typeface="Open Sans"/>
              </a:rPr>
              <a:t>OpenAPI</a:t>
            </a:r>
            <a:r>
              <a:rPr lang="en-US" sz="1600">
                <a:latin typeface="Open Sans"/>
                <a:ea typeface="Open Sans"/>
                <a:cs typeface="Open Sans"/>
              </a:rPr>
              <a:t> documents with Spectral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2977368"/>
            <a:ext cx="2642533" cy="553998"/>
          </a:xfrm>
        </p:spPr>
        <p:txBody>
          <a:bodyPr/>
          <a:lstStyle/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/>
                <a:ea typeface="Open Sans ExtraBold"/>
                <a:cs typeface="Open Sans ExtraBold"/>
              </a:rPr>
              <a:t>04</a:t>
            </a:r>
            <a:endParaRPr lang="en-US">
              <a:gradFill>
                <a:gsLst>
                  <a:gs pos="23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ECD7C16-6FBA-D7B2-704B-7FCEE4C5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D06CD0-3F54-C8D8-D952-C0B897A1FF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21000">
                      <a:srgbClr val="4F2BD3"/>
                    </a:gs>
                    <a:gs pos="100000">
                      <a:srgbClr val="D502A9"/>
                    </a:gs>
                  </a:gsLst>
                  <a:lin ang="2700000" scaled="1"/>
                </a:gradFill>
                <a:latin typeface="Open Sans ExtraBold"/>
                <a:ea typeface="Open Sans ExtraBold"/>
                <a:cs typeface="Open Sans ExtraBold"/>
              </a:rPr>
              <a:t>03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E35B50A-55B5-30B0-1FB9-002FF3D94BF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492443"/>
          </a:xfrm>
        </p:spPr>
        <p:txBody>
          <a:bodyPr/>
          <a:lstStyle/>
          <a:p>
            <a:r>
              <a:rPr lang="en-US" sz="1600"/>
              <a:t>Demo: Enhancing </a:t>
            </a:r>
            <a:r>
              <a:rPr lang="en-US" sz="1600" err="1"/>
              <a:t>OpenAPI</a:t>
            </a:r>
            <a:r>
              <a:rPr lang="en-US" sz="1600"/>
              <a:t> documents with metadata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B392964-F459-82F8-F557-E05E90BCB396}"/>
              </a:ext>
            </a:extLst>
          </p:cNvPr>
          <p:cNvSpPr txBox="1">
            <a:spLocks/>
          </p:cNvSpPr>
          <p:nvPr/>
        </p:nvSpPr>
        <p:spPr>
          <a:xfrm>
            <a:off x="8968570" y="2975211"/>
            <a:ext cx="2642533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gradFill>
                  <a:gsLst>
                    <a:gs pos="23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/>
                <a:ea typeface="Open Sans ExtraBold"/>
                <a:cs typeface="Open Sans ExtraBold"/>
              </a:rPr>
              <a:t>06</a:t>
            </a:r>
            <a:endParaRPr lang="en-US">
              <a:gradFill>
                <a:gsLst>
                  <a:gs pos="23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F93644A-2E70-CEB0-0950-326286CFE6DA}"/>
              </a:ext>
            </a:extLst>
          </p:cNvPr>
          <p:cNvSpPr txBox="1">
            <a:spLocks/>
          </p:cNvSpPr>
          <p:nvPr/>
        </p:nvSpPr>
        <p:spPr>
          <a:xfrm>
            <a:off x="8946664" y="3781879"/>
            <a:ext cx="264253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Open Sans"/>
                <a:ea typeface="Open Sans"/>
                <a:cs typeface="Open Sans"/>
              </a:rPr>
              <a:t>Wrap-up and Question/Answer</a:t>
            </a:r>
            <a:endParaRPr lang="en-US" sz="160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84E302D-548D-4AED-3F0A-C79C8890DA69}"/>
              </a:ext>
            </a:extLst>
          </p:cNvPr>
          <p:cNvSpPr txBox="1">
            <a:spLocks/>
          </p:cNvSpPr>
          <p:nvPr/>
        </p:nvSpPr>
        <p:spPr>
          <a:xfrm>
            <a:off x="6093957" y="3781879"/>
            <a:ext cx="2628396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Open Sans"/>
                <a:ea typeface="Open Sans"/>
                <a:cs typeface="Open Sans"/>
              </a:rPr>
              <a:t>Demo: Customizing </a:t>
            </a:r>
            <a:r>
              <a:rPr lang="en-US" sz="1600" err="1">
                <a:latin typeface="Open Sans"/>
                <a:ea typeface="Open Sans"/>
                <a:cs typeface="Open Sans"/>
              </a:rPr>
              <a:t>OpenAPI</a:t>
            </a:r>
            <a:r>
              <a:rPr lang="en-US" sz="1600">
                <a:latin typeface="Open Sans"/>
                <a:ea typeface="Open Sans"/>
                <a:cs typeface="Open Sans"/>
              </a:rPr>
              <a:t> documents with transformers</a:t>
            </a:r>
          </a:p>
        </p:txBody>
      </p:sp>
    </p:spTree>
    <p:extLst>
      <p:ext uri="{BB962C8B-B14F-4D97-AF65-F5344CB8AC3E}">
        <p14:creationId xmlns:p14="http://schemas.microsoft.com/office/powerpoint/2010/main" val="42398423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FBF-48F6-CB14-CB52-D8D4EC9E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AF78-6F15-F7FF-F1E0-DC6C6DC6B5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43F6CA-3ADF-1A05-D379-8983FCC865C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4509ED-3A06-E0D9-AA1D-9CFA84F86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E525AD-B707-5A22-3F5D-52054566355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B41AC-4892-8856-FB62-301F3C0B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5452803" cy="1046440"/>
          </a:xfrm>
        </p:spPr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25D08-85CE-21BE-93D0-F3768F35BA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2647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88270-4235-C872-E318-EC87000E67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861530-11C4-C03C-B753-D5210A49F2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4D85B6D-331F-1EF2-4064-F9BA89B5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D4FAE7F-4877-EB52-DD73-3376C32C83A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42F1AC-D815-156D-4744-710C066F60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CLICK TO 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5B235-E879-2F47-4E36-7A474DBD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8698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1C65C-EF65-D3DC-5E0E-F4DD0B1F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76398-AAE1-B2D3-B3EF-9F323459B6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7672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AC7FDC-71E5-57FB-C843-9732874339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Placeholder 4">
            <a:extLst>
              <a:ext uri="{FF2B5EF4-FFF2-40B4-BE49-F238E27FC236}">
                <a16:creationId xmlns:a16="http://schemas.microsoft.com/office/drawing/2014/main" id="{8339F908-432F-0B1B-1C16-C377FE1B4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1010557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65315045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572094210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173188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A46995-2DE6-BEC7-0611-4832CC29AB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93F1F00-01B5-5CA0-EC3A-B8B98EF90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B541E-DAB2-5B1F-5C58-BACDA148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D0BF7D-D95C-0264-6D1A-A867E74828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/>
              <a:t>OpenAPI</a:t>
            </a:r>
            <a:r>
              <a:rPr lang="en-US"/>
              <a:t> in .NET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58E3E-D3A8-42F7-48F7-B2E2EC0FB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Support generating </a:t>
            </a:r>
            <a:r>
              <a:rPr lang="en-US" err="1"/>
              <a:t>OpenAPI</a:t>
            </a:r>
            <a:r>
              <a:rPr lang="en-US"/>
              <a:t> documents for minimal and controller-based APIs built on top of </a:t>
            </a:r>
            <a:r>
              <a:rPr lang="en-US" err="1"/>
              <a:t>System.Text.Json</a:t>
            </a:r>
            <a:r>
              <a:rPr lang="en-US"/>
              <a:t> for schema generation.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814FA-B3B3-FF22-36B2-8A008B534D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Native AoT-friendly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FB0E5-4CD9-7C69-515B-972A83AC56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Built-in </a:t>
            </a:r>
            <a:r>
              <a:rPr lang="en-US" err="1"/>
              <a:t>OpenAPI</a:t>
            </a:r>
            <a:r>
              <a:rPr lang="en-US"/>
              <a:t> document generation is Native AoT-friendly by default and supports native AoT-compatible end-to-ends when used with minimal APIs.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374C61-C946-2083-3E15-EF0B9E137C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553998"/>
          </a:xfrm>
        </p:spPr>
        <p:txBody>
          <a:bodyPr/>
          <a:lstStyle/>
          <a:p>
            <a:r>
              <a:rPr lang="en-US"/>
              <a:t>Enhance </a:t>
            </a:r>
            <a:r>
              <a:rPr lang="en-US" err="1"/>
              <a:t>OpenAPI</a:t>
            </a:r>
            <a:r>
              <a:rPr lang="en-US"/>
              <a:t> with metadata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624B27-1227-477B-7D56-CEC80BC014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7957" y="2452246"/>
            <a:ext cx="3205796" cy="738664"/>
          </a:xfrm>
        </p:spPr>
        <p:txBody>
          <a:bodyPr/>
          <a:lstStyle/>
          <a:p>
            <a:r>
              <a:rPr lang="en-US" sz="1200"/>
              <a:t>Add </a:t>
            </a:r>
            <a:r>
              <a:rPr lang="en-US" sz="1200" err="1"/>
              <a:t>OpenAPI</a:t>
            </a:r>
            <a:r>
              <a:rPr lang="en-US" sz="1200"/>
              <a:t> metadata (descriptions, tags, validations, </a:t>
            </a:r>
            <a:r>
              <a:rPr lang="en-US" sz="1200" err="1"/>
              <a:t>etc</a:t>
            </a:r>
            <a:r>
              <a:rPr lang="en-US" sz="1200"/>
              <a:t>) with attributes or extension methods (XML doc support in </a:t>
            </a:r>
            <a:r>
              <a:rPr lang="en-US"/>
              <a:t>experimental </a:t>
            </a:r>
            <a:r>
              <a:rPr lang="en-US" sz="1200"/>
              <a:t>preview)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58CB37-03CF-F1D7-429A-783AB43E74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553998"/>
          </a:xfrm>
        </p:spPr>
        <p:txBody>
          <a:bodyPr/>
          <a:lstStyle/>
          <a:p>
            <a:r>
              <a:rPr lang="en-US"/>
              <a:t>Customize </a:t>
            </a:r>
            <a:r>
              <a:rPr lang="en-US" err="1"/>
              <a:t>OpenAPI</a:t>
            </a:r>
            <a:r>
              <a:rPr lang="en-US"/>
              <a:t> with transformers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86AC42-8725-A117-2572-DA97F0973F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348899"/>
            <a:ext cx="3205796" cy="553998"/>
          </a:xfrm>
        </p:spPr>
        <p:txBody>
          <a:bodyPr/>
          <a:lstStyle/>
          <a:p>
            <a:r>
              <a:rPr lang="en-US" sz="1200"/>
              <a:t>Use Document, Operation, and/or Schema transformers to customize the generated </a:t>
            </a:r>
            <a:r>
              <a:rPr lang="en-US" sz="1200" err="1"/>
              <a:t>OpenAPI</a:t>
            </a:r>
            <a:r>
              <a:rPr lang="en-US" sz="1200"/>
              <a:t> document based on your needs.</a:t>
            </a:r>
          </a:p>
        </p:txBody>
      </p:sp>
    </p:spTree>
    <p:extLst>
      <p:ext uri="{BB962C8B-B14F-4D97-AF65-F5344CB8AC3E}">
        <p14:creationId xmlns:p14="http://schemas.microsoft.com/office/powerpoint/2010/main" val="2047049177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50C5C8-AE10-A9F2-35CE-11DAF2491B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C298-5770-D4CC-907C-E9BAD6AEA3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3FA70-7BF5-1763-E38B-28DBCD7C53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Jan 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472B49-2BB0-5C89-1AB3-379C9F4A8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Feb 2024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E16243-124A-1B69-FD8E-DD58B270D0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Mar 2024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25E26C-C514-4073-764C-A9DBC613D5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Apr 2024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354AB7-2BC9-66A1-7C80-4D329E2265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6CC5BF-8764-1AF6-6345-CA84AF244F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F144B9-AE42-CA33-F211-CDFF137F7C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6E2FE7E-BAFD-F151-1F2C-3558CC1F78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D9BA093-AECD-27F4-0790-F4C8DF93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864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9044-DBAC-0FB5-75AE-D826A63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6CB80-E14F-09F7-4B2F-735AF90501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7056A-052B-125A-29C1-6A3A59262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9147D-F2D8-A95A-16EF-0490ADCF74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B5BE6-D183-750F-0CD6-A0E72ACF90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33C4EA-B3FD-13DE-0EA2-354DA42891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B7587E-12A5-6DE9-78A1-2597397B44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E3E03C-158B-55B7-1421-C3E6842EE2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BBBCBF-4D86-EE9E-8EEF-6B010BBE70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867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584F-281E-03B2-E965-C51ADEE1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8B36C-8583-BDC6-F99F-0DE355FA2C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231E8-9E70-F569-D757-0C2C337974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2FBB8E-0F41-E68D-4A64-07DD48019A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3CEAB3-B13A-F517-B05F-0EF6D5A7B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C46CB9-A3D8-331D-C576-0A1E82597E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318A84-1F20-98ED-3CEF-6406A5D38C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52018758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BCBC-AE05-3128-F540-ACB63BCC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A6816-531F-9810-E6EA-9FC5E5CE26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33D46-835E-8CD8-ABE6-E53C8405B4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6631F6D-5456-004F-70E8-087B09AAA4A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CB6BFCB-2478-1036-FF5C-87308822468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9196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02017-D9F4-2925-5D40-27E1FA7D53F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757A5AA-1208-70EB-82DC-F9E62AE2C7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0A8D1-2F01-D619-AF2A-D286EF23CF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7F8E60-6EC5-ABFD-52A7-92D0F03D8F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217B2-2F92-555E-CF19-565F9AAF65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8EC625-94D5-DF88-85CF-938ACD4B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F8411E-A108-9577-B995-759827E33E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4A36CA-8326-B60F-8AD9-727A017B09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6F061E-E1CD-EAED-25A4-2456ADB626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365CB-0634-61EB-6529-A7FC1FF3D8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EBFE27-6232-5CB2-2D1E-499153C242F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6A83DF5-3170-883C-602F-3B3E535498E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C567F3-28A4-EFD0-6E41-79A002953E6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4CA5D3-8FA8-B865-628B-2BF5A67E78A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BCFB7A-D07D-E214-C45A-ADAB1648C42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AECFD66-5FD8-44C1-D019-CE4ABBF8F03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44B15C-820B-ABEF-76AB-C2A8BFBC6D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3CB98AB-7DE3-5A9E-4676-2BDE82914E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CE6E580-82E8-0DD1-DE01-D19B047982F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3999E3-8A79-0CAF-EFD6-351260CACC2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80896578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022A73-ABE3-AF45-8033-4C727636952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7734C01-FEDE-1CFD-7C97-F43993DFAA3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95183A-15F6-9D6B-57E2-47931DBABC4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0828B21-EFA2-8F08-D31A-98D1264D292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9B961A8-35DE-DD99-6EB6-26FD0830648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47290D7-DA25-7A1D-AE1E-B39870170DA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B480453-8002-F489-8078-550490A6E29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6277EA3-DEE2-2FE8-A334-DCF643B4936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98B831-DB67-A322-6A68-A7B354835B4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960DBCF-3D69-E083-C8EB-7DC9CCC171A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1CA1460-673C-4BE2-AA36-E6AF8346198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478E0B6-11D6-5D53-8F11-877C54628D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82065E7-A7AE-1E42-3F41-26C9D29DC0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E79B86-22B2-EF2A-3BBA-8C2BDE82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amet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1B47D-23F3-96D8-3BAA-88B988AFDF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94257532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EEB52E-81FA-FC83-781F-D79B1CCBD53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94AE16-7C5B-7B2E-EE18-F5F14B6E3A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09D17-9BDD-7BF0-7101-444090DE7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2AA2-98FC-340D-5009-9822B122B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2617704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Demo:</a:t>
            </a:r>
            <a:br>
              <a:rPr lang="en-US"/>
            </a:br>
            <a:r>
              <a:rPr lang="en-US" sz="4000" err="1"/>
              <a:t>OpenAPI</a:t>
            </a:r>
            <a:r>
              <a:rPr lang="en-US" sz="4000"/>
              <a:t> document generation at runtime (with UI) and build-time</a:t>
            </a:r>
            <a:endParaRPr lang="en-US"/>
          </a:p>
        </p:txBody>
      </p:sp>
      <p:pic>
        <p:nvPicPr>
          <p:cNvPr id="6" name="Picture Placeholder 5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7EAF4F6D-F756-10DF-CE50-FCDFB686E95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6679" b="66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05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6C30132-5A96-A3EE-9B02-35FBC636C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5E09AB9-4C4B-0994-5088-A35F2C82C4D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6D7FF6-8EFF-0EDB-10F4-81309A5D25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81C6E30-C04F-3B7C-B7BF-62C444E56B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A2CF7-4992-2FE6-4A7D-2CAF7DF697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AC589-5F85-4BE9-92A6-384E579118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4B14D-FDBC-08A9-BE12-47F3D6436F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31C74F-F580-231E-C3EB-F498CF5ADD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014195A-2F5D-B435-205B-59CBDF25DE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9D38BB-0173-E4E0-9701-2E660FEBB74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31F9ADE-A245-6C43-B688-7D424305C9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F4D3FCF-1BC4-6B8E-1F67-2ACCEDCE4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5268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97A1CFB-8DD8-A67B-4012-6E94EF9224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E187E-14D9-291D-D78F-B56648398B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53B87-0A7A-D017-23C3-5F838B856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95278-9D84-D96E-7B5A-A86298EF11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F82958-A306-9017-8D48-CB3FC59C57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CA25DB-C08C-12AC-486D-13D11EEF41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88E1B0B-5E19-D318-30DE-B7BFCF41C86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53504DB-7D27-1856-144E-711E7A4EBA2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A5EA20-D23B-CBDD-B706-75025F31E96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0651D89-5FA2-2E2B-EDCA-AFBBEEE5A74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E70A16E-52E8-8264-F2CF-4A3DE64C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0488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C2E131A-E92E-BBE1-75CB-32630C8159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BBC45-B40D-075A-B0C5-D4CCA10210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54CDB-F5F7-6DDC-1208-EE07F35C5E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8CE05B-460D-99DC-B997-E91DDFE2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9545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92B4-D2F9-D010-DB2D-6323FE88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4D01A-BD50-500D-320D-D2E423D40E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5CBE3-5FAA-CD41-5DA5-FDB57FE857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532A0C-EFFE-3765-4F7F-51662778E9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A0AD27-E54B-5BFD-8CB3-DAAEF9FE75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CE669-7727-9C81-B96C-B9FFB87D69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674F57-370B-44F8-6E36-0D36481C5E7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E54976-135E-CABE-453C-A7993B5D7C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46EB83-04A8-95F9-50E9-A7DECA862C1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6B679B-46A5-A211-FB55-8DB8CC22D8D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8707A3-6480-AA1B-CDC4-5D6836F8CB6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6EADBE-C378-444D-3633-5480BC7FD08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666BB7-AC14-F04F-4491-7A204F73DC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22E713-10A6-760F-D04D-0C16C98B67A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C2020B-F187-D2E7-92AD-5B64E213CCC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39F8C5-16D9-BCEA-D731-194025BEDF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F499CC4-FB49-8B8E-AD4D-C9CB5B2A752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86985800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B62278-3D49-2389-3403-1F093BFF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8325E-BF44-F3FB-977E-2AC2C509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2648539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254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>
              <a:spcBef>
                <a:spcPct val="0"/>
              </a:spcBef>
              <a:spcAft>
                <a:spcPct val="0"/>
              </a:spcAft>
            </a:pPr>
            <a:endParaRPr lang="en-US" sz="2000" kern="0" err="1">
              <a:solidFill>
                <a:srgbClr val="091F2C"/>
              </a:soli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254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>
              <a:spcBef>
                <a:spcPct val="0"/>
              </a:spcBef>
              <a:spcAft>
                <a:spcPct val="0"/>
              </a:spcAft>
            </a:pPr>
            <a:endParaRPr lang="en-US" sz="2000" kern="0" err="1">
              <a:solidFill>
                <a:srgbClr val="091F2C"/>
              </a:soli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254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>
              <a:spcBef>
                <a:spcPct val="0"/>
              </a:spcBef>
              <a:spcAft>
                <a:spcPct val="0"/>
              </a:spcAft>
            </a:pPr>
            <a:endParaRPr lang="en-US" sz="2000" kern="0" err="1">
              <a:solidFill>
                <a:srgbClr val="091F2C"/>
              </a:soli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254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>
              <a:spcBef>
                <a:spcPct val="0"/>
              </a:spcBef>
              <a:spcAft>
                <a:spcPct val="0"/>
              </a:spcAft>
            </a:pPr>
            <a:endParaRPr lang="en-US" sz="2000" kern="0" err="1">
              <a:solidFill>
                <a:srgbClr val="091F2C"/>
              </a:soli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254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>
              <a:spcBef>
                <a:spcPct val="0"/>
              </a:spcBef>
              <a:spcAft>
                <a:spcPct val="0"/>
              </a:spcAft>
            </a:pPr>
            <a:endParaRPr lang="en-US" sz="2000" kern="0" err="1">
              <a:solidFill>
                <a:srgbClr val="091F2C"/>
              </a:soli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254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86" fontAlgn="base">
              <a:spcBef>
                <a:spcPct val="0"/>
              </a:spcBef>
              <a:spcAft>
                <a:spcPct val="0"/>
              </a:spcAft>
            </a:pPr>
            <a:endParaRPr lang="en-US" sz="2000" kern="0" err="1">
              <a:solidFill>
                <a:srgbClr val="091F2C"/>
              </a:soli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35" y="429314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lang="en-US" sz="4000">
                <a:solidFill>
                  <a:schemeClr val="tx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Screen readers describe content on the screen in the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To ensure your </a:t>
            </a:r>
            <a:r>
              <a:rPr lang="en-US" sz="800" err="1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coorderntent</a:t>
            </a: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cs typeface="Segoe UI" panose="020B0502040204020203" pitchFamily="34" charset="0"/>
              </a:rPr>
              <a:t>Visit the </a:t>
            </a:r>
            <a:r>
              <a:rPr lang="en-US" sz="800"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F063-655F-4C06-B0FF-B302652F2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DC01-4DB5-01CF-C93A-109AEC6EA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571264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Demo: </a:t>
            </a:r>
            <a:r>
              <a:rPr lang="en-US" sz="4000">
                <a:latin typeface="Open Sans"/>
                <a:ea typeface="Open Sans"/>
                <a:cs typeface="Open Sans"/>
              </a:rPr>
              <a:t>Enhancing </a:t>
            </a:r>
            <a:r>
              <a:rPr lang="en-US" sz="4000" err="1">
                <a:latin typeface="Open Sans"/>
                <a:ea typeface="Open Sans"/>
                <a:cs typeface="Open Sans"/>
              </a:rPr>
              <a:t>OpenAPI</a:t>
            </a:r>
            <a:r>
              <a:rPr lang="en-US" sz="4000">
                <a:latin typeface="Open Sans"/>
                <a:ea typeface="Open Sans"/>
                <a:cs typeface="Open Sans"/>
              </a:rPr>
              <a:t> documents with metadata</a:t>
            </a:r>
            <a:endParaRPr lang="en-US">
              <a:latin typeface="Open Sans"/>
              <a:ea typeface="Open Sans"/>
              <a:cs typeface="Open Sans"/>
            </a:endParaRPr>
          </a:p>
        </p:txBody>
      </p:sp>
      <p:pic>
        <p:nvPicPr>
          <p:cNvPr id="6" name="Picture Placeholder 5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083DD682-7CF3-6454-7481-BA49283062E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6679" b="66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28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CDDB8-C6D3-0009-BE72-4DED1CD64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926F-DE09-611E-3055-58E279F2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1571264"/>
          </a:xfrm>
        </p:spPr>
        <p:txBody>
          <a:bodyPr/>
          <a:lstStyle/>
          <a:p>
            <a:r>
              <a:rPr lang="en-US" sz="4000"/>
              <a:t>Demo: </a:t>
            </a:r>
            <a:r>
              <a:rPr lang="en-US" sz="4000">
                <a:latin typeface="Open Sans"/>
                <a:ea typeface="Open Sans"/>
                <a:cs typeface="Open Sans"/>
              </a:rPr>
              <a:t>Linting </a:t>
            </a:r>
            <a:r>
              <a:rPr lang="en-US" sz="4000" err="1">
                <a:latin typeface="Open Sans"/>
                <a:ea typeface="Open Sans"/>
                <a:cs typeface="Open Sans"/>
              </a:rPr>
              <a:t>OpenAPI</a:t>
            </a:r>
            <a:r>
              <a:rPr lang="en-US" sz="4000">
                <a:latin typeface="Open Sans"/>
                <a:ea typeface="Open Sans"/>
                <a:cs typeface="Open Sans"/>
              </a:rPr>
              <a:t> documents with Spectral</a:t>
            </a:r>
            <a:endParaRPr lang="en-US"/>
          </a:p>
        </p:txBody>
      </p:sp>
      <p:pic>
        <p:nvPicPr>
          <p:cNvPr id="6" name="Picture Placeholder 5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1E5AB077-4587-6748-94DC-90F9A658229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6679" b="66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24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A559-769B-A5F6-970F-2AC1FF6C5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D17E-0A1B-F229-C039-3F35DD5F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5452803" cy="2094484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Demo:</a:t>
            </a:r>
            <a:br>
              <a:rPr lang="en-US">
                <a:latin typeface="Open Sans"/>
                <a:ea typeface="Open Sans"/>
                <a:cs typeface="Open Sans"/>
              </a:rPr>
            </a:br>
            <a:r>
              <a:rPr lang="en-US">
                <a:latin typeface="Open Sans"/>
                <a:ea typeface="Open Sans"/>
                <a:cs typeface="Open Sans"/>
              </a:rPr>
              <a:t>Customizing </a:t>
            </a:r>
            <a:r>
              <a:rPr lang="en-US" err="1">
                <a:latin typeface="Open Sans"/>
                <a:ea typeface="Open Sans"/>
                <a:cs typeface="Open Sans"/>
              </a:rPr>
              <a:t>OpenAPI</a:t>
            </a:r>
            <a:r>
              <a:rPr lang="en-US">
                <a:latin typeface="Open Sans"/>
                <a:ea typeface="Open Sans"/>
                <a:cs typeface="Open Sans"/>
              </a:rPr>
              <a:t> documents with transformers</a:t>
            </a:r>
            <a:endParaRPr lang="en-US"/>
          </a:p>
        </p:txBody>
      </p:sp>
      <p:pic>
        <p:nvPicPr>
          <p:cNvPr id="8" name="Picture Placeholder 7" descr="A person wearing headphones and smiling&#10;&#10;Description automatically generated">
            <a:extLst>
              <a:ext uri="{FF2B5EF4-FFF2-40B4-BE49-F238E27FC236}">
                <a16:creationId xmlns:a16="http://schemas.microsoft.com/office/drawing/2014/main" id="{A7948859-E9C5-F31B-745B-20F14DA71EC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27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8826FBE-6A85-4EDA-AD31-ABC09776EF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8469" y="2697756"/>
            <a:ext cx="2915060" cy="369332"/>
          </a:xfrm>
        </p:spPr>
        <p:txBody>
          <a:bodyPr/>
          <a:lstStyle/>
          <a:p>
            <a:r>
              <a:rPr lang="en-US" sz="2400"/>
              <a:t>ASP.NET Docs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A0AE9B3-56D0-C8E7-66E3-2426D3322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8469" y="3454284"/>
            <a:ext cx="2915060" cy="156966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err="1">
                <a:hlinkClick r:id="rId2"/>
              </a:rPr>
              <a:t>OpenAPI</a:t>
            </a:r>
            <a:r>
              <a:rPr lang="en-US" sz="1800">
                <a:hlinkClick r:id="rId2"/>
              </a:rPr>
              <a:t> Metadata</a:t>
            </a:r>
            <a:endParaRPr lang="en-US" sz="1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hlinkClick r:id="rId3"/>
              </a:rPr>
              <a:t>Transformers</a:t>
            </a:r>
            <a:endParaRPr lang="en-US" sz="1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hlinkClick r:id="rId4"/>
              </a:rPr>
              <a:t>Using OpenAPI Docs</a:t>
            </a:r>
            <a:endParaRPr lang="en-US" sz="1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hlinkClick r:id="rId5"/>
              </a:rPr>
              <a:t>Build-time generation</a:t>
            </a:r>
            <a:endParaRPr lang="en-US" sz="180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0A6B744-1561-EF41-6C9E-566CE235F6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35554" y="2697756"/>
            <a:ext cx="2915060" cy="369332"/>
          </a:xfrm>
        </p:spPr>
        <p:txBody>
          <a:bodyPr/>
          <a:lstStyle/>
          <a:p>
            <a:r>
              <a:rPr lang="en-US" sz="2400"/>
              <a:t>Community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4BC5A52-7BE1-284F-88E2-608A15D525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27136" y="3454284"/>
            <a:ext cx="3108960" cy="70788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>
                <a:hlinkClick r:id="rId6"/>
              </a:rPr>
              <a:t>.NET Community Standup</a:t>
            </a:r>
            <a:endParaRPr lang="en-US" sz="1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err="1">
                <a:hlinkClick r:id="rId7"/>
              </a:rPr>
              <a:t>aspnetcore-openapi</a:t>
            </a:r>
            <a:endParaRPr lang="en-US" sz="180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44F1E44-8C9B-80D3-F366-D217CF994A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1384" y="2697756"/>
            <a:ext cx="2915060" cy="369332"/>
          </a:xfrm>
        </p:spPr>
        <p:txBody>
          <a:bodyPr/>
          <a:lstStyle/>
          <a:p>
            <a:r>
              <a:rPr lang="en-US" sz="2400" err="1"/>
              <a:t>OpenAPI</a:t>
            </a:r>
            <a:endParaRPr lang="en-US" sz="240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C3DCE35-D299-30A2-08CC-ECAC5F6724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384" y="3454284"/>
            <a:ext cx="2915060" cy="1569660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>
                <a:hlinkClick r:id="rId8"/>
              </a:rPr>
              <a:t>OpenAPI Specification</a:t>
            </a:r>
            <a:endParaRPr lang="en-US" sz="18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>
                <a:hlinkClick r:id="rId9"/>
              </a:rPr>
              <a:t>Spectral Linter</a:t>
            </a:r>
            <a:endParaRPr lang="en-US" sz="18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>
                <a:hlinkClick r:id="rId10"/>
              </a:rPr>
              <a:t>Scalar UI</a:t>
            </a:r>
            <a:endParaRPr lang="en-US" sz="18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err="1">
                <a:hlinkClick r:id="rId11"/>
              </a:rPr>
              <a:t>OpenAPI</a:t>
            </a:r>
            <a:r>
              <a:rPr lang="en-US" sz="1800">
                <a:hlinkClick r:id="rId11"/>
              </a:rPr>
              <a:t> Tools</a:t>
            </a:r>
            <a:endParaRPr lang="en-US" sz="180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7BEBB83-9C20-0492-DA04-F9276BFB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2E7154-8BEB-ACCC-8FBC-59F40CAB324B}"/>
              </a:ext>
            </a:extLst>
          </p:cNvPr>
          <p:cNvSpPr txBox="1"/>
          <p:nvPr/>
        </p:nvSpPr>
        <p:spPr>
          <a:xfrm>
            <a:off x="3536804" y="5877292"/>
            <a:ext cx="511838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/>
              <a:t>https://</a:t>
            </a:r>
            <a:r>
              <a:rPr lang="en-US" sz="2400" err="1"/>
              <a:t>aka.ms</a:t>
            </a:r>
            <a:r>
              <a:rPr lang="en-US" sz="2400"/>
              <a:t>/dotnetconf24-openapi</a:t>
            </a:r>
          </a:p>
        </p:txBody>
      </p:sp>
    </p:spTree>
    <p:extLst>
      <p:ext uri="{BB962C8B-B14F-4D97-AF65-F5344CB8AC3E}">
        <p14:creationId xmlns:p14="http://schemas.microsoft.com/office/powerpoint/2010/main" val="10591808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1BFCDBC2DFE848AFFF5BCA15F752CA" ma:contentTypeVersion="19" ma:contentTypeDescription="Create a new document." ma:contentTypeScope="" ma:versionID="ec712fd6103fc73eaedcc2706976b15a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d42ac82-96fd-4d07-96a2-5105c1e596b0" xmlns:ns4="2d63339a-1f2c-492d-8f9e-0c08854769e7" targetNamespace="http://schemas.microsoft.com/office/2006/metadata/properties" ma:root="true" ma:fieldsID="e6c6823d9ad672519f11f6a6c3eafed0" ns1:_="" ns2:_="" ns3:_="" ns4:_="">
    <xsd:import namespace="http://schemas.microsoft.com/sharepoint/v3"/>
    <xsd:import namespace="230e9df3-be65-4c73-a93b-d1236ebd677e"/>
    <xsd:import namespace="2d42ac82-96fd-4d07-96a2-5105c1e596b0"/>
    <xsd:import namespace="2d63339a-1f2c-492d-8f9e-0c08854769e7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MediaServiceDateTaken" minOccurs="0"/>
                <xsd:element ref="ns3:MediaLengthInSeconds" minOccurs="0"/>
                <xsd:element ref="ns1:_ip_UnifiedCompliancePolicyProperties" minOccurs="0"/>
                <xsd:element ref="ns1:_ip_UnifiedCompliancePolicyUIAction" minOccurs="0"/>
                <xsd:element ref="ns3:Date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ocTags" minOccurs="0"/>
                <xsd:element ref="ns3:MediaServiceObjectDetectorVersion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72337964-1520-447c-8f9e-d5619b480972}" ma:internalName="TaxCatchAll" ma:showField="CatchAllData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72337964-1520-447c-8f9e-d5619b480972}" ma:internalName="TaxCatchAllLabel" ma:readOnly="true" ma:showField="CatchAllDataLabel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42ac82-96fd-4d07-96a2-5105c1e59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Date" ma:index="22" nillable="true" ma:displayName="Date" ma:description="Date of the review." ma:format="DateOnly" ma:internalName="Date">
      <xsd:simpleType>
        <xsd:restriction base="dms:DateTim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3339a-1f2c-492d-8f9e-0c08854769e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2d42ac82-96fd-4d07-96a2-5105c1e596b0" xsi:nil="true"/>
    <lcf76f155ced4ddcb4097134ff3c332f xmlns="2d42ac82-96fd-4d07-96a2-5105c1e596b0">
      <Terms xmlns="http://schemas.microsoft.com/office/infopath/2007/PartnerControls"/>
    </lcf76f155ced4ddcb4097134ff3c332f>
    <SharedWithUsers xmlns="2d63339a-1f2c-492d-8f9e-0c08854769e7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  <MediaLengthInSeconds xmlns="2d42ac82-96fd-4d07-96a2-5105c1e596b0" xsi:nil="true"/>
    <Date xmlns="2d42ac82-96fd-4d07-96a2-5105c1e596b0" xsi:nil="true"/>
    <TaxKeywordTaxHTField xmlns="230e9df3-be65-4c73-a93b-d1236ebd677e">
      <Terms xmlns="http://schemas.microsoft.com/office/infopath/2007/PartnerControls"/>
    </TaxKeywordTaxHTFiel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FE14BE-48A9-490C-A82C-306433AFE374}">
  <ds:schemaRefs>
    <ds:schemaRef ds:uri="230e9df3-be65-4c73-a93b-d1236ebd677e"/>
    <ds:schemaRef ds:uri="2d42ac82-96fd-4d07-96a2-5105c1e596b0"/>
    <ds:schemaRef ds:uri="2d63339a-1f2c-492d-8f9e-0c08854769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2d42ac82-96fd-4d07-96a2-5105c1e596b0"/>
    <ds:schemaRef ds:uri="2d63339a-1f2c-492d-8f9e-0c08854769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3793</Words>
  <Application>Microsoft Office PowerPoint</Application>
  <PresentationFormat>Widescreen</PresentationFormat>
  <Paragraphs>433</Paragraphs>
  <Slides>59</Slides>
  <Notes>13</Notes>
  <HiddenSlides>49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Azure 2023 Template</vt:lpstr>
      <vt:lpstr>API-ly Ever After: OpenAPI in .NET 9</vt:lpstr>
      <vt:lpstr>Presenters</vt:lpstr>
      <vt:lpstr>Contents</vt:lpstr>
      <vt:lpstr>PowerPoint Presentation</vt:lpstr>
      <vt:lpstr>Demo: OpenAPI document generation at runtime (with UI) and build-time</vt:lpstr>
      <vt:lpstr>Demo: Enhancing OpenAPI documents with metadata</vt:lpstr>
      <vt:lpstr>Demo: Linting OpenAPI documents with Spectral</vt:lpstr>
      <vt:lpstr>Demo: Customizing OpenAPI documents with transformers</vt:lpstr>
      <vt:lpstr>Resources</vt:lpstr>
      <vt:lpstr>Questions?</vt:lpstr>
      <vt:lpstr>Welcome to the .NET template</vt:lpstr>
      <vt:lpstr>Welcome to the .NET template</vt:lpstr>
      <vt:lpstr>Contents</vt:lpstr>
      <vt:lpstr>Contents</vt:lpstr>
      <vt:lpstr>PowerPoint Presentation</vt:lpstr>
      <vt:lpstr>00</vt:lpstr>
      <vt:lpstr>00</vt:lpstr>
      <vt:lpstr>Lorem ipsum dolor sit amet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Demo: Demo title here</vt:lpstr>
      <vt:lpstr>Demo: Demo title here</vt:lpstr>
      <vt:lpstr>Lorem ipsum dolor sit amet</vt:lpstr>
      <vt:lpstr>Lorem ipsum dolor sit amet</vt:lpstr>
      <vt:lpstr>PowerPoint Presentation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Presentation</vt:lpstr>
      <vt:lpstr>Resources</vt:lpstr>
      <vt:lpstr>Thank you</vt:lpstr>
      <vt:lpstr>PowerPoint Presentation</vt:lpstr>
      <vt:lpstr>PowerPoint Presentation</vt:lpstr>
      <vt:lpstr>Ensure slide content is accessible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Andres Pacheco</dc:creator>
  <cp:keywords/>
  <dc:description/>
  <cp:lastModifiedBy>Safia Abdalla</cp:lastModifiedBy>
  <cp:revision>2</cp:revision>
  <cp:lastPrinted>2023-02-15T20:48:24Z</cp:lastPrinted>
  <dcterms:created xsi:type="dcterms:W3CDTF">2024-03-20T21:44:03Z</dcterms:created>
  <dcterms:modified xsi:type="dcterms:W3CDTF">2024-11-25T16:00:17Z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SetDate">
    <vt:lpwstr>2017-08-29T14:27:20.8568347-07:00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  <property fmtid="{D5CDD505-2E9C-101B-9397-08002B2CF9AE}" pid="17" name="MediaServiceImageTags">
    <vt:lpwstr/>
  </property>
  <property fmtid="{D5CDD505-2E9C-101B-9397-08002B2CF9AE}" pid="18" name="ComplianceAssetId">
    <vt:lpwstr/>
  </property>
  <property fmtid="{D5CDD505-2E9C-101B-9397-08002B2CF9AE}" pid="19" name="TriggerFlowInfo">
    <vt:lpwstr/>
  </property>
  <property fmtid="{D5CDD505-2E9C-101B-9397-08002B2CF9AE}" pid="20" name="_activity">
    <vt:lpwstr>{"FileActivityType":"9","FileActivityTimeStamp":"2024-03-20T22:56:18.820Z","FileActivityUsersOnPage":[{"DisplayName":"Andres Pacheco","Id":"anpacheco@microsoft.com"}],"FileActivityNavigationId":null}</vt:lpwstr>
  </property>
  <property fmtid="{D5CDD505-2E9C-101B-9397-08002B2CF9AE}" pid="21" name="_ExtendedDescription">
    <vt:lpwstr/>
  </property>
  <property fmtid="{D5CDD505-2E9C-101B-9397-08002B2CF9AE}" pid="22" name="ContentTypeId">
    <vt:lpwstr>0x010100771BFCDBC2DFE848AFFF5BCA15F752CA</vt:lpwstr>
  </property>
  <property fmtid="{D5CDD505-2E9C-101B-9397-08002B2CF9AE}" pid="23" name="Order">
    <vt:lpwstr>2610800.00000000</vt:lpwstr>
  </property>
  <property fmtid="{D5CDD505-2E9C-101B-9397-08002B2CF9AE}" pid="24" name="TaxKeyword">
    <vt:lpwstr/>
  </property>
</Properties>
</file>